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50"/>
  </p:notesMasterIdLst>
  <p:handoutMasterIdLst>
    <p:handoutMasterId r:id="rId51"/>
  </p:handoutMasterIdLst>
  <p:sldIdLst>
    <p:sldId id="301" r:id="rId3"/>
    <p:sldId id="305" r:id="rId4"/>
    <p:sldId id="307" r:id="rId5"/>
    <p:sldId id="308" r:id="rId6"/>
    <p:sldId id="309" r:id="rId7"/>
    <p:sldId id="311" r:id="rId8"/>
    <p:sldId id="310" r:id="rId9"/>
    <p:sldId id="312" r:id="rId10"/>
    <p:sldId id="313" r:id="rId11"/>
    <p:sldId id="314" r:id="rId12"/>
    <p:sldId id="315" r:id="rId13"/>
    <p:sldId id="316" r:id="rId14"/>
    <p:sldId id="317" r:id="rId15"/>
    <p:sldId id="318" r:id="rId16"/>
    <p:sldId id="319" r:id="rId17"/>
    <p:sldId id="320" r:id="rId18"/>
    <p:sldId id="321" r:id="rId19"/>
    <p:sldId id="322" r:id="rId20"/>
    <p:sldId id="325" r:id="rId21"/>
    <p:sldId id="326" r:id="rId22"/>
    <p:sldId id="327" r:id="rId23"/>
    <p:sldId id="328" r:id="rId24"/>
    <p:sldId id="329" r:id="rId25"/>
    <p:sldId id="330" r:id="rId26"/>
    <p:sldId id="331" r:id="rId27"/>
    <p:sldId id="332" r:id="rId28"/>
    <p:sldId id="357" r:id="rId29"/>
    <p:sldId id="334" r:id="rId30"/>
    <p:sldId id="335" r:id="rId31"/>
    <p:sldId id="336" r:id="rId32"/>
    <p:sldId id="337" r:id="rId33"/>
    <p:sldId id="338" r:id="rId34"/>
    <p:sldId id="339" r:id="rId35"/>
    <p:sldId id="340" r:id="rId36"/>
    <p:sldId id="341" r:id="rId37"/>
    <p:sldId id="342" r:id="rId38"/>
    <p:sldId id="343" r:id="rId39"/>
    <p:sldId id="344" r:id="rId40"/>
    <p:sldId id="345" r:id="rId41"/>
    <p:sldId id="346" r:id="rId42"/>
    <p:sldId id="347" r:id="rId43"/>
    <p:sldId id="348" r:id="rId44"/>
    <p:sldId id="349" r:id="rId45"/>
    <p:sldId id="350" r:id="rId46"/>
    <p:sldId id="353" r:id="rId47"/>
    <p:sldId id="352" r:id="rId48"/>
    <p:sldId id="306" r:id="rId4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effrey Holcomb" initials="" lastIdx="3" clrIdx="0"/>
  <p:cmAuthor id="1" name="Ruchi Sachdev" initials="" lastIdx="8" clrIdx="1"/>
  <p:cmAuthor id="2" name="Sarah Reusché" initials="" lastIdx="13" clrIdx="2"/>
  <p:cmAuthor id="3" name="Nitin Shankar" initials="" lastIdx="6" clrIdx="3"/>
  <p:cmAuthor id="4" name="Kristen Flathman" initials="" lastIdx="1" clrIdx="4"/>
  <p:cmAuthor id="5" name="Ben Schroeter" initials=""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853" autoAdjust="0"/>
    <p:restoredTop sz="94364" autoAdjust="0"/>
  </p:normalViewPr>
  <p:slideViewPr>
    <p:cSldViewPr snapToGrid="0" snapToObjects="1">
      <p:cViewPr varScale="1">
        <p:scale>
          <a:sx n="105" d="100"/>
          <a:sy n="105" d="100"/>
        </p:scale>
        <p:origin x="1872" y="108"/>
      </p:cViewPr>
      <p:guideLst>
        <p:guide orient="horz" pos="2160"/>
        <p:guide pos="2880"/>
      </p:guideLst>
    </p:cSldViewPr>
  </p:slideViewPr>
  <p:outlineViewPr>
    <p:cViewPr>
      <p:scale>
        <a:sx n="33" d="100"/>
        <a:sy n="33" d="100"/>
      </p:scale>
      <p:origin x="0" y="-1098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885CB01-6679-D646-ACB3-8B04B786C15F}" type="datetimeFigureOut">
              <a:rPr lang="en-US" smtClean="0"/>
              <a:t>5/8/2018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2AC0F4D-8A6F-1C4A-B6BF-1558431E4F79}" type="slidenum">
              <a:rPr lang="en-US" smtClean="0"/>
              <a:t>‹#›</a:t>
            </a:fld>
            <a:endParaRPr lang="en-US"/>
          </a:p>
        </p:txBody>
      </p:sp>
    </p:spTree>
    <p:extLst>
      <p:ext uri="{BB962C8B-B14F-4D97-AF65-F5344CB8AC3E}">
        <p14:creationId xmlns:p14="http://schemas.microsoft.com/office/powerpoint/2010/main" val="35540630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lIns="91425" tIns="91425" rIns="91425" bIns="91425" anchor="b"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Arial"/>
                <a:ea typeface="Arial"/>
                <a:cs typeface="Arial"/>
                <a:sym typeface="Arial"/>
              </a:rPr>
              <a:t>‹#›</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5710270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309911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4</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14706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10</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74528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18" name="Shape 18"/>
          <p:cNvSpPr/>
          <p:nvPr/>
        </p:nvSpPr>
        <p:spPr>
          <a:xfrm>
            <a:off x="0" y="0"/>
            <a:ext cx="9144000" cy="3886200"/>
          </a:xfrm>
          <a:prstGeom prst="rect">
            <a:avLst/>
          </a:prstGeom>
          <a:solidFill>
            <a:srgbClr val="007FA3"/>
          </a:solidFill>
          <a:ln w="25400" cap="flat" cmpd="sng">
            <a:solidFill>
              <a:srgbClr val="007FA3"/>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a:solidFill>
                <a:schemeClr val="lt1"/>
              </a:solidFill>
              <a:latin typeface="Arial"/>
              <a:ea typeface="Arial"/>
              <a:cs typeface="Arial"/>
              <a:sym typeface="Aria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lIns="91425" tIns="91425" rIns="91425" bIns="91425" anchor="b" anchorCtr="0"/>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21" name="Shape 2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dirty="0"/>
          </a:p>
        </p:txBody>
      </p:sp>
      <p:sp>
        <p:nvSpPr>
          <p:cNvPr id="22" name="Shape 2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23" name="Shape 2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245734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4" name="Shape 34"/>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5" name="Shape 35"/>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36" name="Shape 36"/>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46176256"/>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80" name="Shape 80"/>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1" name="Shape 81"/>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Tree>
    <p:extLst>
      <p:ext uri="{BB962C8B-B14F-4D97-AF65-F5344CB8AC3E}">
        <p14:creationId xmlns:p14="http://schemas.microsoft.com/office/powerpoint/2010/main" val="306885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56" name="Shape 5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dk1"/>
                </a:solidFill>
                <a:latin typeface="Arial"/>
                <a:ea typeface="Arial"/>
                <a:cs typeface="Arial"/>
                <a:sym typeface="Arial"/>
              </a:rPr>
              <a:t>‹#›</a:t>
            </a:fld>
            <a:endParaRPr lang="en-US" sz="9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26302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2400" b="0" i="0" u="none" strike="noStrike" cap="none">
                <a:solidFill>
                  <a:schemeClr val="dk1"/>
                </a:solidFill>
                <a:latin typeface="+mn-lt"/>
                <a:ea typeface="Arial"/>
                <a:cs typeface="Arial"/>
                <a:sym typeface="Arial"/>
              </a:defRPr>
            </a:lvl1pPr>
            <a:lvl2pPr marL="742950" marR="0" lvl="1" indent="-283464" algn="l" rtl="0">
              <a:spcBef>
                <a:spcPts val="600"/>
              </a:spcBef>
              <a:buClr>
                <a:srgbClr val="007FA3"/>
              </a:buClr>
              <a:buSzPct val="100000"/>
              <a:buFont typeface="Arial"/>
              <a:buChar char="–"/>
              <a:defRPr sz="2400" b="0" i="0" u="none" strike="noStrike" cap="none">
                <a:solidFill>
                  <a:schemeClr val="dk1"/>
                </a:solidFill>
                <a:latin typeface="+mn-lt"/>
                <a:ea typeface="Arial"/>
                <a:cs typeface="Arial"/>
                <a:sym typeface="Arial"/>
              </a:defRPr>
            </a:lvl2pPr>
            <a:lvl3pPr marL="1143000" marR="0" lvl="2" indent="-228600" algn="l" rtl="0">
              <a:spcBef>
                <a:spcPts val="600"/>
              </a:spcBef>
              <a:buClr>
                <a:srgbClr val="007FA3"/>
              </a:buClr>
              <a:buSzPct val="100000"/>
              <a:buFont typeface="Noto Sans Symbols"/>
              <a:buChar char="▪"/>
              <a:defRPr sz="2400" b="0" i="0" u="none" strike="noStrike" cap="none">
                <a:solidFill>
                  <a:schemeClr val="dk1"/>
                </a:solidFill>
                <a:latin typeface="+mn-lt"/>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4289802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lIns="91425" tIns="91425" rIns="91425" bIns="91425" anchor="t" anchorCtr="0"/>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44794982"/>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lIns="91425" tIns="91425" rIns="91425" bIns="91425" anchor="b" anchorCtr="0"/>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2" name="Shape 42"/>
          <p:cNvSpPr txBox="1">
            <a:spLocks noGrp="1"/>
          </p:cNvSpPr>
          <p:nvPr>
            <p:ph type="ftr" idx="11"/>
          </p:nvPr>
        </p:nvSpPr>
        <p:spPr>
          <a:xfrm>
            <a:off x="93969" y="6165337"/>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lIns="91425" tIns="91425" rIns="91425" bIns="91425" anchor="t"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lIns="91425" tIns="91425" rIns="91425" bIns="91425" anchor="t" anchorCtr="0"/>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65" name="Shape 65"/>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6" name="Shape 66"/>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67" name="Shape 67"/>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lIns="91425" tIns="91425" rIns="91425" bIns="91425" anchor="t" anchorCtr="0"/>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71" name="Shape 71"/>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2" name="Shape 72"/>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3" name="Shape 73"/>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6" name="Shape 76"/>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7" name="Shape 77"/>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78" name="Shape 78"/>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13">
            <a:alphaModFix/>
          </a:blip>
          <a:srcRect/>
          <a:stretch/>
        </p:blipFill>
        <p:spPr>
          <a:xfrm>
            <a:off x="443972" y="6429709"/>
            <a:ext cx="917999" cy="279914"/>
          </a:xfrm>
          <a:prstGeom prst="rect">
            <a:avLst/>
          </a:prstGeom>
          <a:noFill/>
          <a:ln>
            <a:noFill/>
          </a:ln>
        </p:spPr>
      </p:pic>
      <p:sp>
        <p:nvSpPr>
          <p:cNvPr id="9" name="Text Placeholder 5"/>
          <p:cNvSpPr txBox="1">
            <a:spLocks/>
          </p:cNvSpPr>
          <p:nvPr userDrawn="1"/>
        </p:nvSpPr>
        <p:spPr>
          <a:xfrm>
            <a:off x="2743200" y="6474315"/>
            <a:ext cx="6077663" cy="229382"/>
          </a:xfrm>
          <a:prstGeom prst="rect">
            <a:avLst/>
          </a:prstGeom>
        </p:spPr>
        <p:txBody>
          <a:bodyPr anchor="ctr"/>
          <a:lst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r>
              <a:rPr lang="en-US" altLang="en-US" sz="1200" dirty="0" smtClean="0">
                <a:solidFill>
                  <a:schemeClr val="tx1"/>
                </a:solidFill>
                <a:latin typeface="Verdana"/>
                <a:ea typeface="Verdana" panose="020B0604030504040204" pitchFamily="34" charset="0"/>
                <a:cs typeface="Verdana" panose="020B0604030504040204" pitchFamily="34" charset="0"/>
              </a:rPr>
              <a:t>Copyright © 2016, 2011, 2007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665" r:id="rId1"/>
    <p:sldLayoutId id="2147483666" r:id="rId2"/>
    <p:sldLayoutId id="2147483649" r:id="rId3"/>
    <p:sldLayoutId id="2147483668" r:id="rId4"/>
    <p:sldLayoutId id="2147483669" r:id="rId5"/>
    <p:sldLayoutId id="2147483651" r:id="rId6"/>
    <p:sldLayoutId id="2147483654" r:id="rId7"/>
    <p:sldLayoutId id="2147483655" r:id="rId8"/>
    <p:sldLayoutId id="2147483656" r:id="rId9"/>
    <p:sldLayoutId id="2147483667" r:id="rId10"/>
    <p:sldLayoutId id="2147483657"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558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457200" y="215371"/>
            <a:ext cx="8229600" cy="1097279"/>
          </a:xfrm>
          <a:prstGeom prst="rect">
            <a:avLst/>
          </a:prstGeom>
          <a:noFill/>
          <a:ln>
            <a:noFill/>
          </a:ln>
        </p:spPr>
        <p:txBody>
          <a:bodyPr lIns="91425" tIns="91425" rIns="91425" bIns="91425" anchor="b" anchorCtr="0"/>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11" name="Shape 11"/>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256032" marR="0" lvl="0" indent="-1544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12" name="Shape 12"/>
          <p:cNvSpPr txBox="1">
            <a:spLocks noGrp="1"/>
          </p:cNvSpPr>
          <p:nvPr>
            <p:ph type="ftr" idx="11"/>
          </p:nvPr>
        </p:nvSpPr>
        <p:spPr>
          <a:xfrm>
            <a:off x="93969" y="6172200"/>
            <a:ext cx="8595359" cy="235462"/>
          </a:xfrm>
          <a:prstGeom prst="rect">
            <a:avLst/>
          </a:prstGeom>
          <a:noFill/>
          <a:ln>
            <a:noFill/>
          </a:ln>
        </p:spPr>
        <p:txBody>
          <a:bodyPr lIns="91425" tIns="91425" rIns="91425" bIns="91425" anchor="b" anchorCtr="0"/>
          <a:lstStyle>
            <a:lvl1pPr marL="0" marR="0" lvl="0" indent="0" algn="l" rtl="0">
              <a:spcBef>
                <a:spcPts val="0"/>
              </a:spcBef>
              <a:buNone/>
              <a:defRPr sz="1100" b="0" i="0" u="none" strike="noStrike" cap="none">
                <a:solidFill>
                  <a:schemeClr val="dk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dt" idx="10"/>
          </p:nvPr>
        </p:nvSpPr>
        <p:spPr>
          <a:xfrm>
            <a:off x="6335712" y="113071"/>
            <a:ext cx="2133599" cy="182879"/>
          </a:xfrm>
          <a:prstGeom prst="rect">
            <a:avLst/>
          </a:prstGeom>
          <a:noFill/>
          <a:ln>
            <a:noFill/>
          </a:ln>
        </p:spPr>
        <p:txBody>
          <a:bodyPr lIns="91425" tIns="91425" rIns="91425" bIns="91425" anchor="ctr" anchorCtr="0"/>
          <a:lstStyle>
            <a:lvl1pPr marL="0" marR="0" lvl="0" indent="0" algn="r" rtl="0">
              <a:spcBef>
                <a:spcPts val="0"/>
              </a:spcBef>
              <a:buNone/>
              <a:defRPr sz="900" b="0" i="0" u="none" strike="noStrike" cap="none">
                <a:solidFill>
                  <a:schemeClr val="lt1"/>
                </a:solidFill>
                <a:latin typeface="Arial"/>
                <a:ea typeface="Arial"/>
                <a:cs typeface="Arial"/>
                <a:sym typeface="Arial"/>
              </a:defRPr>
            </a:lvl1pPr>
            <a:lvl2pPr marL="457200" marR="0" lvl="1" indent="0" algn="l" rtl="0">
              <a:spcBef>
                <a:spcPts val="0"/>
              </a:spcBef>
              <a:buNone/>
              <a:defRPr sz="1800" b="0" i="0" u="none" strike="noStrike" cap="none">
                <a:solidFill>
                  <a:schemeClr val="dk1"/>
                </a:solidFill>
                <a:latin typeface="Arial"/>
                <a:ea typeface="Arial"/>
                <a:cs typeface="Arial"/>
                <a:sym typeface="Arial"/>
              </a:defRPr>
            </a:lvl2pPr>
            <a:lvl3pPr marL="914400" marR="0" lvl="2" indent="0" algn="l" rtl="0">
              <a:spcBef>
                <a:spcPts val="0"/>
              </a:spcBef>
              <a:buNone/>
              <a:defRPr sz="1800" b="0" i="0" u="none" strike="noStrike" cap="none">
                <a:solidFill>
                  <a:schemeClr val="dk1"/>
                </a:solidFill>
                <a:latin typeface="Arial"/>
                <a:ea typeface="Arial"/>
                <a:cs typeface="Arial"/>
                <a:sym typeface="Arial"/>
              </a:defRPr>
            </a:lvl3pPr>
            <a:lvl4pPr marL="1371600" marR="0" lvl="3" indent="0" algn="l" rtl="0">
              <a:spcBef>
                <a:spcPts val="0"/>
              </a:spcBef>
              <a:buNone/>
              <a:defRPr sz="1800" b="0" i="0" u="none" strike="noStrike" cap="none">
                <a:solidFill>
                  <a:schemeClr val="dk1"/>
                </a:solidFill>
                <a:latin typeface="Arial"/>
                <a:ea typeface="Arial"/>
                <a:cs typeface="Arial"/>
                <a:sym typeface="Arial"/>
              </a:defRPr>
            </a:lvl4pPr>
            <a:lvl5pPr marL="1828800" marR="0" lvl="4" indent="0" algn="l" rtl="0">
              <a:spcBef>
                <a:spcPts val="0"/>
              </a:spcBef>
              <a:buNone/>
              <a:defRPr sz="1800" b="0" i="0" u="none" strike="noStrike" cap="none">
                <a:solidFill>
                  <a:schemeClr val="dk1"/>
                </a:solidFill>
                <a:latin typeface="Arial"/>
                <a:ea typeface="Arial"/>
                <a:cs typeface="Arial"/>
                <a:sym typeface="Arial"/>
              </a:defRPr>
            </a:lvl5pPr>
            <a:lvl6pPr marL="2286000" marR="0" lvl="5" indent="0" algn="l" rtl="0">
              <a:spcBef>
                <a:spcPts val="0"/>
              </a:spcBef>
              <a:buNone/>
              <a:defRPr sz="1800" b="0" i="0" u="none" strike="noStrike" cap="none">
                <a:solidFill>
                  <a:schemeClr val="dk1"/>
                </a:solidFill>
                <a:latin typeface="Arial"/>
                <a:ea typeface="Arial"/>
                <a:cs typeface="Arial"/>
                <a:sym typeface="Arial"/>
              </a:defRPr>
            </a:lvl6pPr>
            <a:lvl7pPr marL="2743200" marR="0" lvl="6" indent="0" algn="l" rtl="0">
              <a:spcBef>
                <a:spcPts val="0"/>
              </a:spcBef>
              <a:buNone/>
              <a:defRPr sz="1800" b="0" i="0" u="none" strike="noStrike" cap="none">
                <a:solidFill>
                  <a:schemeClr val="dk1"/>
                </a:solidFill>
                <a:latin typeface="Arial"/>
                <a:ea typeface="Arial"/>
                <a:cs typeface="Arial"/>
                <a:sym typeface="Arial"/>
              </a:defRPr>
            </a:lvl7pPr>
            <a:lvl8pPr marL="3200400" marR="0" lvl="7" indent="0" algn="l" rtl="0">
              <a:spcBef>
                <a:spcPts val="0"/>
              </a:spcBef>
              <a:buNone/>
              <a:defRPr sz="1800" b="0" i="0" u="none" strike="noStrike" cap="none">
                <a:solidFill>
                  <a:schemeClr val="dk1"/>
                </a:solidFill>
                <a:latin typeface="Arial"/>
                <a:ea typeface="Arial"/>
                <a:cs typeface="Arial"/>
                <a:sym typeface="Arial"/>
              </a:defRPr>
            </a:lvl8pPr>
            <a:lvl9pPr marL="3657600" marR="0" lvl="8" indent="0" algn="l" rtl="0">
              <a:spcBef>
                <a:spcPts val="0"/>
              </a:spcBef>
              <a:buNone/>
              <a:defRPr sz="18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8469311" y="113071"/>
            <a:ext cx="551783" cy="182879"/>
          </a:xfrm>
          <a:prstGeom prst="rect">
            <a:avLst/>
          </a:prstGeom>
          <a:noFill/>
          <a:ln>
            <a:noFill/>
          </a:ln>
        </p:spPr>
        <p:txBody>
          <a:bodyPr lIns="91425" tIns="45700" rIns="91425" bIns="45700" anchor="ctr" anchorCtr="0">
            <a:noAutofit/>
          </a:bodyPr>
          <a:lstStyle/>
          <a:p>
            <a:pPr marL="0" marR="0" lvl="0" indent="0" algn="r" rtl="0">
              <a:spcBef>
                <a:spcPts val="0"/>
              </a:spcBef>
              <a:buSzPct val="25000"/>
              <a:buNone/>
            </a:pPr>
            <a:fld id="{00000000-1234-1234-1234-123412341234}" type="slidenum">
              <a:rPr lang="en-US" sz="900" b="0" i="0" u="none" strike="noStrike" cap="none">
                <a:solidFill>
                  <a:schemeClr val="lt1"/>
                </a:solidFill>
                <a:latin typeface="Arial"/>
                <a:ea typeface="Arial"/>
                <a:cs typeface="Arial"/>
                <a:sym typeface="Arial"/>
              </a:rPr>
              <a:t>‹#›</a:t>
            </a:fld>
            <a:endParaRPr lang="en-US" sz="900" b="0" i="0" u="none" strike="noStrike" cap="none">
              <a:solidFill>
                <a:schemeClr val="lt1"/>
              </a:solidFill>
              <a:latin typeface="Arial"/>
              <a:ea typeface="Arial"/>
              <a:cs typeface="Arial"/>
              <a:sym typeface="Arial"/>
            </a:endParaRPr>
          </a:p>
        </p:txBody>
      </p:sp>
      <p:pic>
        <p:nvPicPr>
          <p:cNvPr id="15" name="Shape 15" descr="Pearson Logo"/>
          <p:cNvPicPr preferRelativeResize="0"/>
          <p:nvPr/>
        </p:nvPicPr>
        <p:blipFill rotWithShape="1">
          <a:blip r:embed="rId3">
            <a:alphaModFix/>
          </a:blip>
          <a:srcRect/>
          <a:stretch/>
        </p:blipFill>
        <p:spPr>
          <a:xfrm>
            <a:off x="443972" y="6429709"/>
            <a:ext cx="917999" cy="279914"/>
          </a:xfrm>
          <a:prstGeom prst="rect">
            <a:avLst/>
          </a:prstGeom>
          <a:noFill/>
          <a:ln>
            <a:noFill/>
          </a:ln>
        </p:spPr>
      </p:pic>
    </p:spTree>
    <p:extLst>
      <p:ext uri="{BB962C8B-B14F-4D97-AF65-F5344CB8AC3E}">
        <p14:creationId xmlns:p14="http://schemas.microsoft.com/office/powerpoint/2010/main" val="200283969"/>
      </p:ext>
    </p:extLst>
  </p:cSld>
  <p:clrMap bg1="lt1" tx1="dk1" bg2="dk2" tx2="lt2" accent1="accent1" accent2="accent2" accent3="accent3" accent4="accent4" accent5="accent5" accent6="accent6" hlink="hlink" folHlink="folHlink"/>
  <p:sldLayoutIdLst>
    <p:sldLayoutId id="214748366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255588" marR="0" lvl="0" indent="-25603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15371"/>
            <a:ext cx="8363663" cy="622828"/>
          </a:xfrm>
        </p:spPr>
        <p:txBody>
          <a:bodyPr/>
          <a:lstStyle/>
          <a:p>
            <a:r>
              <a:rPr lang="en-US" dirty="0" smtClean="0"/>
              <a:t>Fundamentals of Database Systems</a:t>
            </a:r>
            <a:endParaRPr lang="en-US" dirty="0">
              <a:solidFill>
                <a:schemeClr val="tx2"/>
              </a:solidFill>
            </a:endParaRPr>
          </a:p>
        </p:txBody>
      </p:sp>
      <p:sp>
        <p:nvSpPr>
          <p:cNvPr id="3" name="Text Placeholder 2"/>
          <p:cNvSpPr>
            <a:spLocks noGrp="1"/>
          </p:cNvSpPr>
          <p:nvPr>
            <p:ph type="body" idx="1"/>
          </p:nvPr>
        </p:nvSpPr>
        <p:spPr>
          <a:xfrm>
            <a:off x="457200" y="919554"/>
            <a:ext cx="8229600" cy="478970"/>
          </a:xfrm>
        </p:spPr>
        <p:txBody>
          <a:bodyPr/>
          <a:lstStyle/>
          <a:p>
            <a:r>
              <a:rPr lang="en-US" dirty="0" smtClean="0">
                <a:latin typeface="+mn-lt"/>
              </a:rPr>
              <a:t>Seventh</a:t>
            </a:r>
            <a:r>
              <a:rPr lang="en-US" dirty="0">
                <a:latin typeface="+mn-lt"/>
              </a:rPr>
              <a:t> </a:t>
            </a:r>
            <a:r>
              <a:rPr lang="en-US" dirty="0" smtClean="0">
                <a:latin typeface="+mn-lt"/>
              </a:rPr>
              <a:t>Edition</a:t>
            </a:r>
            <a:endParaRPr lang="en-US" dirty="0">
              <a:latin typeface="+mn-lt"/>
            </a:endParaRPr>
          </a:p>
        </p:txBody>
      </p:sp>
      <p:sp>
        <p:nvSpPr>
          <p:cNvPr id="4" name="Text Placeholder 3"/>
          <p:cNvSpPr>
            <a:spLocks noGrp="1"/>
          </p:cNvSpPr>
          <p:nvPr>
            <p:ph type="body" idx="2"/>
          </p:nvPr>
        </p:nvSpPr>
        <p:spPr>
          <a:xfrm>
            <a:off x="5029200" y="1930400"/>
            <a:ext cx="3657600" cy="1094683"/>
          </a:xfrm>
        </p:spPr>
        <p:txBody>
          <a:bodyPr/>
          <a:lstStyle/>
          <a:p>
            <a:pPr lvl="0" algn="ctr"/>
            <a:r>
              <a:rPr lang="en-US" b="1" dirty="0">
                <a:latin typeface="+mn-lt"/>
              </a:rPr>
              <a:t>Chapter </a:t>
            </a:r>
            <a:r>
              <a:rPr lang="en-US" b="1" dirty="0" smtClean="0">
                <a:latin typeface="+mn-lt"/>
              </a:rPr>
              <a:t>10</a:t>
            </a:r>
            <a:endParaRPr lang="en-US" b="1" dirty="0">
              <a:latin typeface="+mn-lt"/>
            </a:endParaRPr>
          </a:p>
        </p:txBody>
      </p:sp>
      <p:sp>
        <p:nvSpPr>
          <p:cNvPr id="5" name="Text Placeholder 4"/>
          <p:cNvSpPr>
            <a:spLocks noGrp="1"/>
          </p:cNvSpPr>
          <p:nvPr>
            <p:ph type="body" idx="3"/>
          </p:nvPr>
        </p:nvSpPr>
        <p:spPr>
          <a:xfrm>
            <a:off x="5029200" y="3114461"/>
            <a:ext cx="3657600" cy="1375243"/>
          </a:xfrm>
        </p:spPr>
        <p:txBody>
          <a:bodyPr/>
          <a:lstStyle/>
          <a:p>
            <a:pPr algn="ctr">
              <a:defRPr/>
            </a:pPr>
            <a:r>
              <a:rPr lang="en-IN" dirty="0">
                <a:latin typeface="+mn-lt"/>
              </a:rPr>
              <a:t>Introduction to </a:t>
            </a:r>
            <a:r>
              <a:rPr lang="en-IN" dirty="0" smtClean="0">
                <a:latin typeface="+mn-lt"/>
              </a:rPr>
              <a:t>S</a:t>
            </a:r>
            <a:r>
              <a:rPr lang="en-IN" sz="100" dirty="0" smtClean="0">
                <a:latin typeface="+mn-lt"/>
              </a:rPr>
              <a:t> </a:t>
            </a:r>
            <a:r>
              <a:rPr lang="en-IN" dirty="0" smtClean="0">
                <a:latin typeface="+mn-lt"/>
              </a:rPr>
              <a:t>Q</a:t>
            </a:r>
            <a:r>
              <a:rPr lang="en-IN" sz="100" dirty="0" smtClean="0">
                <a:latin typeface="+mn-lt"/>
              </a:rPr>
              <a:t> </a:t>
            </a:r>
            <a:r>
              <a:rPr lang="en-IN" dirty="0" smtClean="0">
                <a:latin typeface="+mn-lt"/>
              </a:rPr>
              <a:t>L </a:t>
            </a:r>
            <a:r>
              <a:rPr lang="en-IN" dirty="0">
                <a:latin typeface="+mn-lt"/>
              </a:rPr>
              <a:t>Programming Techniques</a:t>
            </a:r>
            <a:endParaRPr lang="en-US" dirty="0">
              <a:latin typeface="+mn-lt"/>
            </a:endParaRPr>
          </a:p>
        </p:txBody>
      </p:sp>
      <p:pic>
        <p:nvPicPr>
          <p:cNvPr id="7" name="Picture 6" descr="Front Cover: Fundamentals of Database Systems Seventh Edition by Elmasri and Navath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269" y="1650252"/>
            <a:ext cx="3709401" cy="4515437"/>
          </a:xfrm>
          <a:prstGeom prst="rect">
            <a:avLst/>
          </a:prstGeom>
          <a:ln w="9525">
            <a:solidFill>
              <a:schemeClr val="tx1"/>
            </a:solidFill>
          </a:ln>
        </p:spPr>
      </p:pic>
      <p:sp>
        <p:nvSpPr>
          <p:cNvPr id="6" name="Text Placeholder 5"/>
          <p:cNvSpPr>
            <a:spLocks noGrp="1"/>
          </p:cNvSpPr>
          <p:nvPr>
            <p:ph type="body" idx="13"/>
          </p:nvPr>
        </p:nvSpPr>
        <p:spPr>
          <a:xfrm>
            <a:off x="2743200" y="6474315"/>
            <a:ext cx="6077663" cy="229382"/>
          </a:xfrm>
        </p:spPr>
        <p:txBody>
          <a:bodyPr anchor="ctr"/>
          <a:lstStyle/>
          <a:p>
            <a:r>
              <a:rPr lang="en-US" altLang="en-US" sz="1200" dirty="0" smtClean="0">
                <a:solidFill>
                  <a:schemeClr val="tx1"/>
                </a:solidFill>
                <a:latin typeface="Verdana"/>
                <a:ea typeface="Verdana" panose="020B0604030504040204" pitchFamily="34" charset="0"/>
                <a:cs typeface="Verdana" panose="020B0604030504040204" pitchFamily="34" charset="0"/>
              </a:rPr>
              <a:t>Copyright © 2016, 2011, 2007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1404159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Retrieving Single Tuples with </a:t>
            </a:r>
            <a:r>
              <a:rPr lang="en-US" altLang="en-US" dirty="0" smtClean="0"/>
              <a:t>Embedded</a:t>
            </a:r>
            <a:br>
              <a:rPr lang="en-US" altLang="en-US" dirty="0" smtClean="0"/>
            </a:br>
            <a:r>
              <a:rPr lang="en-US" altLang="en-US" dirty="0" smtClean="0"/>
              <a:t>S</a:t>
            </a:r>
            <a:r>
              <a:rPr lang="en-US" altLang="en-US" sz="100" dirty="0" smtClean="0"/>
              <a:t> </a:t>
            </a:r>
            <a:r>
              <a:rPr lang="en-US" altLang="en-US" dirty="0" smtClean="0"/>
              <a:t>Q</a:t>
            </a:r>
            <a:r>
              <a:rPr lang="en-US" altLang="en-US" sz="100" dirty="0" smtClean="0"/>
              <a:t> </a:t>
            </a:r>
            <a:r>
              <a:rPr lang="en-US" altLang="en-US" dirty="0" smtClean="0"/>
              <a:t>L </a:t>
            </a:r>
            <a:r>
              <a:rPr lang="en-US" altLang="en-US" sz="2000" b="0" dirty="0" smtClean="0"/>
              <a:t>(1 of 4)</a:t>
            </a:r>
            <a:endParaRPr lang="en-IN" sz="2000" b="0" dirty="0"/>
          </a:p>
        </p:txBody>
      </p:sp>
      <p:sp>
        <p:nvSpPr>
          <p:cNvPr id="3" name="Text Placeholder 2"/>
          <p:cNvSpPr>
            <a:spLocks noGrp="1"/>
          </p:cNvSpPr>
          <p:nvPr>
            <p:ph type="body" idx="1"/>
          </p:nvPr>
        </p:nvSpPr>
        <p:spPr>
          <a:xfrm>
            <a:off x="457200" y="1600200"/>
            <a:ext cx="8229600" cy="4525963"/>
          </a:xfrm>
        </p:spPr>
        <p:txBody>
          <a:bodyPr/>
          <a:lstStyle/>
          <a:p>
            <a:r>
              <a:rPr lang="en-IN" dirty="0" smtClean="0">
                <a:latin typeface="Courier New" panose="02070309020205020404" pitchFamily="49" charset="0"/>
                <a:cs typeface="Courier New" panose="02070309020205020404" pitchFamily="49" charset="0"/>
              </a:rPr>
              <a:t>E</a:t>
            </a:r>
            <a:r>
              <a:rPr lang="en-IN" sz="100" dirty="0" smtClean="0">
                <a:latin typeface="Courier New" panose="02070309020205020404" pitchFamily="49" charset="0"/>
                <a:cs typeface="Courier New" panose="02070309020205020404" pitchFamily="49" charset="0"/>
              </a:rPr>
              <a:t> </a:t>
            </a:r>
            <a:r>
              <a:rPr lang="en-IN" dirty="0" smtClean="0">
                <a:latin typeface="Courier New" panose="02070309020205020404" pitchFamily="49" charset="0"/>
                <a:cs typeface="Courier New" panose="02070309020205020404" pitchFamily="49" charset="0"/>
              </a:rPr>
              <a:t>X</a:t>
            </a:r>
            <a:r>
              <a:rPr lang="en-IN" sz="100" dirty="0" smtClean="0">
                <a:latin typeface="Courier New" panose="02070309020205020404" pitchFamily="49" charset="0"/>
                <a:cs typeface="Courier New" panose="02070309020205020404" pitchFamily="49" charset="0"/>
              </a:rPr>
              <a:t> </a:t>
            </a:r>
            <a:r>
              <a:rPr lang="en-IN" dirty="0" smtClean="0">
                <a:latin typeface="Courier New" panose="02070309020205020404" pitchFamily="49" charset="0"/>
                <a:cs typeface="Courier New" panose="02070309020205020404" pitchFamily="49" charset="0"/>
              </a:rPr>
              <a:t>E</a:t>
            </a:r>
            <a:r>
              <a:rPr lang="en-IN" sz="100" dirty="0" smtClean="0">
                <a:latin typeface="Courier New" panose="02070309020205020404" pitchFamily="49" charset="0"/>
                <a:cs typeface="Courier New" panose="02070309020205020404" pitchFamily="49" charset="0"/>
              </a:rPr>
              <a:t> </a:t>
            </a:r>
            <a:r>
              <a:rPr lang="en-IN" dirty="0" smtClean="0">
                <a:latin typeface="Courier New" panose="02070309020205020404" pitchFamily="49" charset="0"/>
                <a:cs typeface="Courier New" panose="02070309020205020404" pitchFamily="49" charset="0"/>
              </a:rPr>
              <a:t>C S</a:t>
            </a:r>
            <a:r>
              <a:rPr lang="en-IN" sz="100" dirty="0" smtClean="0">
                <a:latin typeface="Courier New" panose="02070309020205020404" pitchFamily="49" charset="0"/>
                <a:cs typeface="Courier New" panose="02070309020205020404" pitchFamily="49" charset="0"/>
              </a:rPr>
              <a:t> </a:t>
            </a:r>
            <a:r>
              <a:rPr lang="en-IN" dirty="0" smtClean="0">
                <a:latin typeface="Courier New" panose="02070309020205020404" pitchFamily="49" charset="0"/>
                <a:cs typeface="Courier New" panose="02070309020205020404" pitchFamily="49" charset="0"/>
              </a:rPr>
              <a:t>Q</a:t>
            </a:r>
            <a:r>
              <a:rPr lang="en-IN" sz="100" dirty="0" smtClean="0">
                <a:latin typeface="Courier New" panose="02070309020205020404" pitchFamily="49" charset="0"/>
                <a:cs typeface="Courier New" panose="02070309020205020404" pitchFamily="49" charset="0"/>
              </a:rPr>
              <a:t> </a:t>
            </a:r>
            <a:r>
              <a:rPr lang="en-IN" dirty="0" smtClean="0">
                <a:latin typeface="Courier New" panose="02070309020205020404" pitchFamily="49" charset="0"/>
                <a:cs typeface="Courier New" panose="02070309020205020404" pitchFamily="49" charset="0"/>
              </a:rPr>
              <a:t>L</a:t>
            </a:r>
            <a:endParaRPr lang="en-IN" dirty="0">
              <a:latin typeface="Courier New" panose="02070309020205020404" pitchFamily="49" charset="0"/>
              <a:cs typeface="Courier New" panose="02070309020205020404" pitchFamily="49" charset="0"/>
            </a:endParaRPr>
          </a:p>
          <a:p>
            <a:pPr lvl="1"/>
            <a:r>
              <a:rPr lang="en-IN" dirty="0"/>
              <a:t>Prefix</a:t>
            </a:r>
          </a:p>
          <a:p>
            <a:pPr lvl="1"/>
            <a:r>
              <a:rPr lang="en-IN" b="1" dirty="0"/>
              <a:t>Preprocessor</a:t>
            </a:r>
            <a:r>
              <a:rPr lang="en-IN" dirty="0"/>
              <a:t> separates embedded </a:t>
            </a:r>
            <a:r>
              <a:rPr lang="en-IN" dirty="0" smtClean="0"/>
              <a:t>S</a:t>
            </a:r>
            <a:r>
              <a:rPr lang="en-IN" sz="100" dirty="0" smtClean="0"/>
              <a:t> </a:t>
            </a:r>
            <a:r>
              <a:rPr lang="en-IN" dirty="0" smtClean="0"/>
              <a:t>Q</a:t>
            </a:r>
            <a:r>
              <a:rPr lang="en-IN" sz="100" dirty="0" smtClean="0"/>
              <a:t> </a:t>
            </a:r>
            <a:r>
              <a:rPr lang="en-IN" dirty="0" smtClean="0"/>
              <a:t>L </a:t>
            </a:r>
            <a:r>
              <a:rPr lang="en-IN" dirty="0"/>
              <a:t>statements from host language code</a:t>
            </a:r>
          </a:p>
          <a:p>
            <a:pPr lvl="1"/>
            <a:r>
              <a:rPr lang="en-IN" dirty="0"/>
              <a:t>Terminated by a matching </a:t>
            </a:r>
            <a:r>
              <a:rPr lang="en-IN" dirty="0" smtClean="0">
                <a:latin typeface="Courier New" panose="02070309020205020404" pitchFamily="49" charset="0"/>
                <a:cs typeface="Courier New" panose="02070309020205020404" pitchFamily="49" charset="0"/>
              </a:rPr>
              <a:t>END-E</a:t>
            </a:r>
            <a:r>
              <a:rPr lang="en-IN" sz="100" dirty="0" smtClean="0">
                <a:latin typeface="Courier New" panose="02070309020205020404" pitchFamily="49" charset="0"/>
                <a:cs typeface="Courier New" panose="02070309020205020404" pitchFamily="49" charset="0"/>
              </a:rPr>
              <a:t> </a:t>
            </a:r>
            <a:r>
              <a:rPr lang="en-IN" dirty="0" smtClean="0">
                <a:latin typeface="Courier New" panose="02070309020205020404" pitchFamily="49" charset="0"/>
                <a:cs typeface="Courier New" panose="02070309020205020404" pitchFamily="49" charset="0"/>
              </a:rPr>
              <a:t>X</a:t>
            </a:r>
            <a:r>
              <a:rPr lang="en-IN" sz="100" dirty="0" smtClean="0">
                <a:latin typeface="Courier New" panose="02070309020205020404" pitchFamily="49" charset="0"/>
                <a:cs typeface="Courier New" panose="02070309020205020404" pitchFamily="49" charset="0"/>
              </a:rPr>
              <a:t> </a:t>
            </a:r>
            <a:r>
              <a:rPr lang="en-IN" dirty="0" smtClean="0">
                <a:latin typeface="Courier New" panose="02070309020205020404" pitchFamily="49" charset="0"/>
                <a:cs typeface="Courier New" panose="02070309020205020404" pitchFamily="49" charset="0"/>
              </a:rPr>
              <a:t>E</a:t>
            </a:r>
            <a:r>
              <a:rPr lang="en-IN" sz="100" dirty="0" smtClean="0">
                <a:latin typeface="Courier New" panose="02070309020205020404" pitchFamily="49" charset="0"/>
                <a:cs typeface="Courier New" panose="02070309020205020404" pitchFamily="49" charset="0"/>
              </a:rPr>
              <a:t> </a:t>
            </a:r>
            <a:r>
              <a:rPr lang="en-IN" dirty="0" smtClean="0">
                <a:latin typeface="Courier New" panose="02070309020205020404" pitchFamily="49" charset="0"/>
                <a:cs typeface="Courier New" panose="02070309020205020404" pitchFamily="49" charset="0"/>
              </a:rPr>
              <a:t>C</a:t>
            </a:r>
            <a:endParaRPr lang="en-IN" dirty="0">
              <a:latin typeface="Courier New" panose="02070309020205020404" pitchFamily="49" charset="0"/>
              <a:cs typeface="Courier New" panose="02070309020205020404" pitchFamily="49" charset="0"/>
            </a:endParaRPr>
          </a:p>
          <a:p>
            <a:pPr lvl="2"/>
            <a:r>
              <a:rPr lang="en-IN" dirty="0"/>
              <a:t>Or by a semicolon (;)</a:t>
            </a:r>
          </a:p>
          <a:p>
            <a:r>
              <a:rPr lang="en-IN" b="1" dirty="0"/>
              <a:t>Shared </a:t>
            </a:r>
            <a:r>
              <a:rPr lang="en-IN" b="1" dirty="0" smtClean="0"/>
              <a:t>variables</a:t>
            </a:r>
            <a:endParaRPr lang="en-IN" b="1" dirty="0"/>
          </a:p>
          <a:p>
            <a:pPr lvl="1"/>
            <a:r>
              <a:rPr lang="en-IN" dirty="0"/>
              <a:t>Used in both the C program and the embedded </a:t>
            </a:r>
            <a:r>
              <a:rPr lang="en-IN" dirty="0" smtClean="0"/>
              <a:t>S</a:t>
            </a:r>
            <a:r>
              <a:rPr lang="en-IN" sz="100" dirty="0" smtClean="0"/>
              <a:t> </a:t>
            </a:r>
            <a:r>
              <a:rPr lang="en-IN" dirty="0" smtClean="0"/>
              <a:t>Q</a:t>
            </a:r>
            <a:r>
              <a:rPr lang="en-IN" sz="100" dirty="0" smtClean="0"/>
              <a:t> </a:t>
            </a:r>
            <a:r>
              <a:rPr lang="en-IN" dirty="0" smtClean="0"/>
              <a:t>L statements</a:t>
            </a:r>
            <a:endParaRPr lang="en-IN" dirty="0"/>
          </a:p>
          <a:p>
            <a:pPr lvl="1"/>
            <a:r>
              <a:rPr lang="en-IN" dirty="0"/>
              <a:t>Prefixed by a colon (:) in </a:t>
            </a:r>
            <a:r>
              <a:rPr lang="en-IN" dirty="0" smtClean="0"/>
              <a:t>S</a:t>
            </a:r>
            <a:r>
              <a:rPr lang="en-IN" sz="100" dirty="0" smtClean="0"/>
              <a:t> </a:t>
            </a:r>
            <a:r>
              <a:rPr lang="en-IN" dirty="0" smtClean="0"/>
              <a:t>Q</a:t>
            </a:r>
            <a:r>
              <a:rPr lang="en-IN" sz="100" dirty="0" smtClean="0"/>
              <a:t> </a:t>
            </a:r>
            <a:r>
              <a:rPr lang="en-IN" dirty="0" smtClean="0"/>
              <a:t>L </a:t>
            </a:r>
            <a:r>
              <a:rPr lang="en-IN" dirty="0"/>
              <a:t>statement</a:t>
            </a:r>
          </a:p>
        </p:txBody>
      </p:sp>
    </p:spTree>
    <p:extLst>
      <p:ext uri="{BB962C8B-B14F-4D97-AF65-F5344CB8AC3E}">
        <p14:creationId xmlns:p14="http://schemas.microsoft.com/office/powerpoint/2010/main" val="33798739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10.1 C Program Variables Used in the Embedded </a:t>
            </a:r>
            <a:r>
              <a:rPr lang="en-IN" dirty="0" smtClean="0"/>
              <a:t>S</a:t>
            </a:r>
            <a:r>
              <a:rPr lang="en-IN" sz="100" dirty="0" smtClean="0"/>
              <a:t> </a:t>
            </a:r>
            <a:r>
              <a:rPr lang="en-IN" dirty="0" smtClean="0"/>
              <a:t>Q</a:t>
            </a:r>
            <a:r>
              <a:rPr lang="en-IN" sz="100" dirty="0" smtClean="0"/>
              <a:t> </a:t>
            </a:r>
            <a:r>
              <a:rPr lang="en-IN" dirty="0" smtClean="0"/>
              <a:t>L </a:t>
            </a:r>
            <a:r>
              <a:rPr lang="en-IN" dirty="0"/>
              <a:t>Examples E1 and </a:t>
            </a:r>
            <a:r>
              <a:rPr lang="en-IN" dirty="0" smtClean="0"/>
              <a:t>E2</a:t>
            </a:r>
            <a:endParaRPr lang="en-IN" dirty="0"/>
          </a:p>
        </p:txBody>
      </p:sp>
      <p:pic>
        <p:nvPicPr>
          <p:cNvPr id="5" name="Picture 2" descr="Computer code has 8 lines. The lines read as follows. Line 1. 0 right parenthesis i n t loop semicolon. Line 2. 1 right parenthesis E X E C, S Q L BEGIN DECLARE SECTION semicolon. Line 3. 2 right parenthesis v a r c h a r d name left bracket 16 right bracket comma f name left bracket 16 right bracket comma l name left bracket 16 right bracket comma address left bracket 31 right bracket semicolon. Line 4. 3 right parenthesis char s s n left bracket 10 right bracket comma b date left bracket 11 right bracket comma sex left bracket 2 right bracket comma m i n i t left bracket 2 right bracket semicolon. Line 5. 4 right parenthesis float salary comma raise semicolon. Line 6. 5 right parenthesis i n t d, n o comma d number semicolon. Line 7. 6 right parenthesis i n t S Q L CODE semicolon char S Q L STATE left bracket 6 right bracket semicolon. Line 8. 7 right parenthesis E X E C, S Q L END DECLARE SECTION semicolo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8216" y="1857389"/>
            <a:ext cx="7987569" cy="2311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43939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Retrieving Single Tuples with </a:t>
            </a:r>
            <a:r>
              <a:rPr lang="en-US" altLang="en-US" dirty="0" smtClean="0"/>
              <a:t>Embedded</a:t>
            </a:r>
            <a:r>
              <a:rPr lang="en-US" altLang="en-US" dirty="0"/>
              <a:t/>
            </a:r>
            <a:br>
              <a:rPr lang="en-US" altLang="en-US" dirty="0"/>
            </a:br>
            <a:r>
              <a:rPr lang="en-US" altLang="en-US" dirty="0"/>
              <a:t>S</a:t>
            </a:r>
            <a:r>
              <a:rPr lang="en-US" altLang="en-US" sz="100" dirty="0"/>
              <a:t> </a:t>
            </a:r>
            <a:r>
              <a:rPr lang="en-US" altLang="en-US" dirty="0"/>
              <a:t>Q</a:t>
            </a:r>
            <a:r>
              <a:rPr lang="en-US" altLang="en-US" sz="100" dirty="0"/>
              <a:t> </a:t>
            </a:r>
            <a:r>
              <a:rPr lang="en-US" altLang="en-US" dirty="0"/>
              <a:t>L </a:t>
            </a:r>
            <a:r>
              <a:rPr lang="en-US" altLang="en-US" sz="2000" b="0" dirty="0" smtClean="0"/>
              <a:t>(2 </a:t>
            </a:r>
            <a:r>
              <a:rPr lang="en-US" altLang="en-US" sz="2000" b="0" dirty="0"/>
              <a:t>of </a:t>
            </a:r>
            <a:r>
              <a:rPr lang="en-US" altLang="en-US" sz="2000" b="0" dirty="0" smtClean="0"/>
              <a:t>4)</a:t>
            </a:r>
            <a:endParaRPr lang="en-IN" dirty="0"/>
          </a:p>
        </p:txBody>
      </p:sp>
      <p:sp>
        <p:nvSpPr>
          <p:cNvPr id="5" name="Text Placeholder 4"/>
          <p:cNvSpPr>
            <a:spLocks noGrp="1"/>
          </p:cNvSpPr>
          <p:nvPr>
            <p:ph type="body" idx="1"/>
          </p:nvPr>
        </p:nvSpPr>
        <p:spPr>
          <a:xfrm>
            <a:off x="457200" y="1600201"/>
            <a:ext cx="8229600" cy="568106"/>
          </a:xfrm>
        </p:spPr>
        <p:txBody>
          <a:bodyPr/>
          <a:lstStyle/>
          <a:p>
            <a:r>
              <a:rPr lang="en-IN" sz="2400" dirty="0">
                <a:latin typeface="+mn-lt"/>
              </a:rPr>
              <a:t>Connecting to the </a:t>
            </a:r>
            <a:r>
              <a:rPr lang="en-IN" sz="2400" dirty="0" smtClean="0">
                <a:latin typeface="+mn-lt"/>
              </a:rPr>
              <a:t>database</a:t>
            </a:r>
          </a:p>
        </p:txBody>
      </p:sp>
      <p:pic>
        <p:nvPicPr>
          <p:cNvPr id="10" name="Picture 9" descr="CONNECT TO less than sign Server name greater than sign AS less than sign connection name greater than sign AUTHORIZATION less than sign user account name and password greater than sign semi 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1744" y="2350813"/>
            <a:ext cx="7755619" cy="637275"/>
          </a:xfrm>
          <a:prstGeom prst="rect">
            <a:avLst/>
          </a:prstGeom>
        </p:spPr>
      </p:pic>
      <p:sp>
        <p:nvSpPr>
          <p:cNvPr id="2" name="Content Placeholder 1"/>
          <p:cNvSpPr>
            <a:spLocks noGrp="1"/>
          </p:cNvSpPr>
          <p:nvPr>
            <p:ph sz="quarter" idx="4294967295"/>
          </p:nvPr>
        </p:nvSpPr>
        <p:spPr>
          <a:xfrm>
            <a:off x="457200" y="3150325"/>
            <a:ext cx="8229600" cy="412750"/>
          </a:xfrm>
        </p:spPr>
        <p:txBody>
          <a:bodyPr/>
          <a:lstStyle/>
          <a:p>
            <a:pPr marL="255600" indent="-255600"/>
            <a:r>
              <a:rPr lang="en-IN" sz="2400" dirty="0">
                <a:latin typeface="+mn-lt"/>
              </a:rPr>
              <a:t>Change </a:t>
            </a:r>
            <a:r>
              <a:rPr lang="en-IN" sz="2400" dirty="0" smtClean="0">
                <a:latin typeface="+mn-lt"/>
              </a:rPr>
              <a:t>connection</a:t>
            </a:r>
            <a:endParaRPr lang="en-IN" sz="2400" dirty="0">
              <a:latin typeface="+mn-lt"/>
            </a:endParaRPr>
          </a:p>
        </p:txBody>
      </p:sp>
      <p:pic>
        <p:nvPicPr>
          <p:cNvPr id="12" name="Picture 11" descr="SET CONNECTION less than sign Connection name greater than sign semi col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972" y="3826674"/>
            <a:ext cx="5629219" cy="221900"/>
          </a:xfrm>
          <a:prstGeom prst="rect">
            <a:avLst/>
          </a:prstGeom>
        </p:spPr>
      </p:pic>
      <p:sp>
        <p:nvSpPr>
          <p:cNvPr id="3" name="Content Placeholder 2"/>
          <p:cNvSpPr>
            <a:spLocks noGrp="1"/>
          </p:cNvSpPr>
          <p:nvPr>
            <p:ph sz="quarter" idx="4294967295"/>
          </p:nvPr>
        </p:nvSpPr>
        <p:spPr>
          <a:xfrm>
            <a:off x="454025" y="4235296"/>
            <a:ext cx="8232775" cy="473075"/>
          </a:xfrm>
        </p:spPr>
        <p:txBody>
          <a:bodyPr/>
          <a:lstStyle/>
          <a:p>
            <a:pPr marL="255600" indent="-255600"/>
            <a:r>
              <a:rPr lang="en-IN" sz="2400" dirty="0">
                <a:latin typeface="+mn-lt"/>
              </a:rPr>
              <a:t>Terminate </a:t>
            </a:r>
            <a:r>
              <a:rPr lang="en-IN" sz="2400" dirty="0" smtClean="0">
                <a:latin typeface="+mn-lt"/>
              </a:rPr>
              <a:t>connection</a:t>
            </a:r>
            <a:endParaRPr lang="en-IN" sz="2400" dirty="0">
              <a:latin typeface="+mn-lt"/>
            </a:endParaRPr>
          </a:p>
        </p:txBody>
      </p:sp>
      <p:pic>
        <p:nvPicPr>
          <p:cNvPr id="13" name="Picture 12" descr="DISCONNECT less than sign connection name greater than sign semi colo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7803" y="4957333"/>
            <a:ext cx="5165069" cy="230910"/>
          </a:xfrm>
          <a:prstGeom prst="rect">
            <a:avLst/>
          </a:prstGeom>
        </p:spPr>
      </p:pic>
    </p:spTree>
    <p:extLst>
      <p:ext uri="{BB962C8B-B14F-4D97-AF65-F5344CB8AC3E}">
        <p14:creationId xmlns:p14="http://schemas.microsoft.com/office/powerpoint/2010/main" val="70729111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Retrieving Single Tuples with </a:t>
            </a:r>
            <a:r>
              <a:rPr lang="en-US" altLang="en-US" dirty="0" smtClean="0"/>
              <a:t>Embedded</a:t>
            </a:r>
            <a:r>
              <a:rPr lang="en-US" altLang="en-US" dirty="0"/>
              <a:t/>
            </a:r>
            <a:br>
              <a:rPr lang="en-US" altLang="en-US" dirty="0"/>
            </a:br>
            <a:r>
              <a:rPr lang="en-US" altLang="en-US" dirty="0"/>
              <a:t>S</a:t>
            </a:r>
            <a:r>
              <a:rPr lang="en-US" altLang="en-US" sz="100" dirty="0"/>
              <a:t> </a:t>
            </a:r>
            <a:r>
              <a:rPr lang="en-US" altLang="en-US" dirty="0"/>
              <a:t>Q</a:t>
            </a:r>
            <a:r>
              <a:rPr lang="en-US" altLang="en-US" sz="100" dirty="0"/>
              <a:t> </a:t>
            </a:r>
            <a:r>
              <a:rPr lang="en-US" altLang="en-US" dirty="0"/>
              <a:t>L </a:t>
            </a:r>
            <a:r>
              <a:rPr lang="en-US" altLang="en-US" sz="2000" b="0" dirty="0" smtClean="0"/>
              <a:t>(3 </a:t>
            </a:r>
            <a:r>
              <a:rPr lang="en-US" altLang="en-US" sz="2000" b="0" dirty="0"/>
              <a:t>of </a:t>
            </a:r>
            <a:r>
              <a:rPr lang="en-US" altLang="en-US" sz="2000" b="0" dirty="0" smtClean="0"/>
              <a:t>4)</a:t>
            </a:r>
            <a:endParaRPr lang="en-IN" dirty="0"/>
          </a:p>
        </p:txBody>
      </p:sp>
      <p:sp>
        <p:nvSpPr>
          <p:cNvPr id="3" name="Text Placeholder 2"/>
          <p:cNvSpPr>
            <a:spLocks noGrp="1"/>
          </p:cNvSpPr>
          <p:nvPr>
            <p:ph type="body" idx="1"/>
          </p:nvPr>
        </p:nvSpPr>
        <p:spPr/>
        <p:txBody>
          <a:bodyPr/>
          <a:lstStyle/>
          <a:p>
            <a:r>
              <a:rPr lang="en-IN" b="1" dirty="0" smtClean="0"/>
              <a:t>S</a:t>
            </a:r>
            <a:r>
              <a:rPr lang="en-IN" sz="100" b="1" dirty="0" smtClean="0"/>
              <a:t> </a:t>
            </a:r>
            <a:r>
              <a:rPr lang="en-IN" b="1" dirty="0" smtClean="0"/>
              <a:t>Q</a:t>
            </a:r>
            <a:r>
              <a:rPr lang="en-IN" sz="100" b="1" dirty="0" smtClean="0"/>
              <a:t> </a:t>
            </a:r>
            <a:r>
              <a:rPr lang="en-IN" b="1" dirty="0" smtClean="0"/>
              <a:t>LCODE</a:t>
            </a:r>
            <a:r>
              <a:rPr lang="en-IN" dirty="0" smtClean="0"/>
              <a:t> and </a:t>
            </a:r>
            <a:r>
              <a:rPr lang="en-IN" b="1" dirty="0" smtClean="0"/>
              <a:t>S</a:t>
            </a:r>
            <a:r>
              <a:rPr lang="en-IN" sz="100" b="1" dirty="0" smtClean="0"/>
              <a:t> </a:t>
            </a:r>
            <a:r>
              <a:rPr lang="en-IN" b="1" dirty="0" smtClean="0"/>
              <a:t>Q</a:t>
            </a:r>
            <a:r>
              <a:rPr lang="en-IN" sz="100" b="1" dirty="0" smtClean="0"/>
              <a:t> </a:t>
            </a:r>
            <a:r>
              <a:rPr lang="en-IN" b="1" dirty="0" smtClean="0"/>
              <a:t>LSTATE</a:t>
            </a:r>
            <a:r>
              <a:rPr lang="en-IN" dirty="0" smtClean="0"/>
              <a:t> </a:t>
            </a:r>
            <a:r>
              <a:rPr lang="en-IN" dirty="0"/>
              <a:t>communication </a:t>
            </a:r>
            <a:r>
              <a:rPr lang="en-IN" dirty="0" smtClean="0"/>
              <a:t>variables</a:t>
            </a:r>
            <a:endParaRPr lang="en-IN" dirty="0"/>
          </a:p>
          <a:p>
            <a:pPr lvl="1"/>
            <a:r>
              <a:rPr lang="en-IN" dirty="0"/>
              <a:t>Used by </a:t>
            </a:r>
            <a:r>
              <a:rPr lang="en-IN" dirty="0" smtClean="0"/>
              <a:t>D</a:t>
            </a:r>
            <a:r>
              <a:rPr lang="en-IN" sz="100" dirty="0" smtClean="0"/>
              <a:t> </a:t>
            </a:r>
            <a:r>
              <a:rPr lang="en-IN" dirty="0" smtClean="0"/>
              <a:t>B</a:t>
            </a:r>
            <a:r>
              <a:rPr lang="en-IN" sz="100" dirty="0" smtClean="0"/>
              <a:t> </a:t>
            </a:r>
            <a:r>
              <a:rPr lang="en-IN" dirty="0" smtClean="0"/>
              <a:t>M</a:t>
            </a:r>
            <a:r>
              <a:rPr lang="en-IN" sz="100" dirty="0" smtClean="0"/>
              <a:t> </a:t>
            </a:r>
            <a:r>
              <a:rPr lang="en-IN" dirty="0" smtClean="0"/>
              <a:t>S </a:t>
            </a:r>
            <a:r>
              <a:rPr lang="en-IN" dirty="0"/>
              <a:t>to communicate exception or error conditions</a:t>
            </a:r>
          </a:p>
          <a:p>
            <a:r>
              <a:rPr lang="en-IN" dirty="0"/>
              <a:t>S</a:t>
            </a:r>
            <a:r>
              <a:rPr lang="en-IN" sz="100" dirty="0"/>
              <a:t> </a:t>
            </a:r>
            <a:r>
              <a:rPr lang="en-IN" dirty="0"/>
              <a:t>Q</a:t>
            </a:r>
            <a:r>
              <a:rPr lang="en-IN" sz="100" dirty="0"/>
              <a:t> </a:t>
            </a:r>
            <a:r>
              <a:rPr lang="en-IN" dirty="0" smtClean="0"/>
              <a:t>LCODE </a:t>
            </a:r>
            <a:r>
              <a:rPr lang="en-IN" dirty="0"/>
              <a:t>variable</a:t>
            </a:r>
          </a:p>
          <a:p>
            <a:pPr lvl="1"/>
            <a:r>
              <a:rPr lang="en-IN" dirty="0"/>
              <a:t>0 = statement executed successfully</a:t>
            </a:r>
          </a:p>
          <a:p>
            <a:pPr lvl="1"/>
            <a:r>
              <a:rPr lang="en-IN" dirty="0"/>
              <a:t>100 = no more data available in query result</a:t>
            </a:r>
          </a:p>
          <a:p>
            <a:pPr lvl="1"/>
            <a:r>
              <a:rPr lang="en-IN" dirty="0"/>
              <a:t>&lt; 0 = indicates some error has occurred</a:t>
            </a:r>
          </a:p>
        </p:txBody>
      </p:sp>
    </p:spTree>
    <p:extLst>
      <p:ext uri="{BB962C8B-B14F-4D97-AF65-F5344CB8AC3E}">
        <p14:creationId xmlns:p14="http://schemas.microsoft.com/office/powerpoint/2010/main" val="20801815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Retrieving Single Tuples with </a:t>
            </a:r>
            <a:r>
              <a:rPr lang="en-US" altLang="en-US" dirty="0" smtClean="0"/>
              <a:t>Embedded</a:t>
            </a:r>
            <a:r>
              <a:rPr lang="en-US" altLang="en-US" dirty="0"/>
              <a:t/>
            </a:r>
            <a:br>
              <a:rPr lang="en-US" altLang="en-US" dirty="0"/>
            </a:br>
            <a:r>
              <a:rPr lang="en-US" altLang="en-US" dirty="0"/>
              <a:t>S</a:t>
            </a:r>
            <a:r>
              <a:rPr lang="en-US" altLang="en-US" sz="100" dirty="0"/>
              <a:t> </a:t>
            </a:r>
            <a:r>
              <a:rPr lang="en-US" altLang="en-US" dirty="0"/>
              <a:t>Q</a:t>
            </a:r>
            <a:r>
              <a:rPr lang="en-US" altLang="en-US" sz="100" dirty="0"/>
              <a:t> </a:t>
            </a:r>
            <a:r>
              <a:rPr lang="en-US" altLang="en-US" dirty="0"/>
              <a:t>L </a:t>
            </a:r>
            <a:r>
              <a:rPr lang="en-US" altLang="en-US" sz="2000" b="0" dirty="0" smtClean="0"/>
              <a:t>(4 </a:t>
            </a:r>
            <a:r>
              <a:rPr lang="en-US" altLang="en-US" sz="2000" b="0" dirty="0"/>
              <a:t>of 4)</a:t>
            </a:r>
            <a:endParaRPr lang="en-IN" dirty="0"/>
          </a:p>
        </p:txBody>
      </p:sp>
      <p:sp>
        <p:nvSpPr>
          <p:cNvPr id="3" name="Text Placeholder 2"/>
          <p:cNvSpPr>
            <a:spLocks noGrp="1"/>
          </p:cNvSpPr>
          <p:nvPr>
            <p:ph type="body" idx="1"/>
          </p:nvPr>
        </p:nvSpPr>
        <p:spPr/>
        <p:txBody>
          <a:bodyPr/>
          <a:lstStyle/>
          <a:p>
            <a:r>
              <a:rPr lang="en-US" altLang="en-US" dirty="0" smtClean="0"/>
              <a:t>S</a:t>
            </a:r>
            <a:r>
              <a:rPr lang="en-US" altLang="en-US" sz="100" dirty="0" smtClean="0"/>
              <a:t> </a:t>
            </a:r>
            <a:r>
              <a:rPr lang="en-US" altLang="en-US" dirty="0" smtClean="0"/>
              <a:t>Q</a:t>
            </a:r>
            <a:r>
              <a:rPr lang="en-US" altLang="en-US" sz="100" dirty="0" smtClean="0"/>
              <a:t> </a:t>
            </a:r>
            <a:r>
              <a:rPr lang="en-US" altLang="en-US" dirty="0" smtClean="0"/>
              <a:t>LSTATE</a:t>
            </a:r>
            <a:endParaRPr lang="en-US" altLang="en-US" dirty="0"/>
          </a:p>
          <a:p>
            <a:pPr lvl="1"/>
            <a:r>
              <a:rPr lang="en-US" altLang="en-US" dirty="0"/>
              <a:t>String of five characters</a:t>
            </a:r>
          </a:p>
          <a:p>
            <a:pPr lvl="1"/>
            <a:r>
              <a:rPr lang="en-US" altLang="en-US" dirty="0"/>
              <a:t>‘00000’ = no error or exception</a:t>
            </a:r>
          </a:p>
          <a:p>
            <a:pPr lvl="1"/>
            <a:r>
              <a:rPr lang="en-US" altLang="en-US" dirty="0"/>
              <a:t>Other values indicate various errors or exceptions</a:t>
            </a:r>
          </a:p>
          <a:p>
            <a:pPr lvl="1"/>
            <a:r>
              <a:rPr lang="en-US" altLang="en-US" dirty="0"/>
              <a:t>For example, ‘02000’ indicates ‘no more data’ when using S</a:t>
            </a:r>
            <a:r>
              <a:rPr lang="en-US" altLang="en-US" sz="100" dirty="0"/>
              <a:t> </a:t>
            </a:r>
            <a:r>
              <a:rPr lang="en-US" altLang="en-US" dirty="0"/>
              <a:t>Q</a:t>
            </a:r>
            <a:r>
              <a:rPr lang="en-US" altLang="en-US" sz="100" dirty="0"/>
              <a:t> </a:t>
            </a:r>
            <a:r>
              <a:rPr lang="en-US" altLang="en-US" dirty="0" smtClean="0"/>
              <a:t>LSTATE</a:t>
            </a:r>
            <a:endParaRPr lang="en-IN" dirty="0"/>
          </a:p>
        </p:txBody>
      </p:sp>
    </p:spTree>
    <p:extLst>
      <p:ext uri="{BB962C8B-B14F-4D97-AF65-F5344CB8AC3E}">
        <p14:creationId xmlns:p14="http://schemas.microsoft.com/office/powerpoint/2010/main" val="22267262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Figure 10.2 Program Segment E1, a C Program Segment with Embedded </a:t>
            </a:r>
            <a:r>
              <a:rPr lang="en-IN" dirty="0" smtClean="0"/>
              <a:t>S</a:t>
            </a:r>
            <a:r>
              <a:rPr lang="en-IN" sz="100" dirty="0" smtClean="0"/>
              <a:t> </a:t>
            </a:r>
            <a:r>
              <a:rPr lang="en-IN" dirty="0" smtClean="0"/>
              <a:t>Q</a:t>
            </a:r>
            <a:r>
              <a:rPr lang="en-IN" sz="100" dirty="0" smtClean="0"/>
              <a:t> </a:t>
            </a:r>
            <a:r>
              <a:rPr lang="en-IN" dirty="0" smtClean="0"/>
              <a:t>L</a:t>
            </a:r>
            <a:endParaRPr lang="en-IN" dirty="0"/>
          </a:p>
        </p:txBody>
      </p:sp>
      <p:pic>
        <p:nvPicPr>
          <p:cNvPr id="5" name="Picture 2" descr="Computer code has 10 lines. The lines read as follows. forward slash forward slash Program Segment E1 semicolon. Line 0. loop equals 1 semicolon. Line 1. while left parenthesis loop right parenthesis left brace. Line 2, indented once. prompt left parenthesis double quote Enter a Social Security Number colon double quote comma s s n right parenthesis semicolon. Line 3, indented once. E X E C comma S Q L. Line 4, indented twice. SELECT F name comma M i n i t comma L name comma Address comma Salary. Line 5, indented twice. INTO colon f name comma colon m i n i t comma colon l name comma colon address comma colon salary. Line 6, indented twice. FROM EMPLOYEE WHERE S s n equals colon s s n semicolon. Line 7, indented once. if left parenthesis S Q L CODE equals equals 0 right parenthesis print f left parenthesis f name comma m i n i t comma l name comma address comma salary right parenthesis. Line 8, indented twice. else print f left parenthesis double quote Social Security Number does not exist colon double quote comma s s n right parenthesis semicolon. Line 9, indented once. prompt left parenthesis double quote More Social Security Numbers left parenthesis enter 1 for Yes comma 0 for No right parenthesis colon double quote comma loop right parenthesis. Line 10, indented once. right brac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758" y="2008528"/>
            <a:ext cx="7908484" cy="261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6931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a:t>Retrieving Multiple Tuples with Embedded </a:t>
            </a:r>
            <a:r>
              <a:rPr lang="en-US" altLang="en-US" dirty="0" smtClean="0"/>
              <a:t>S</a:t>
            </a:r>
            <a:r>
              <a:rPr lang="en-US" altLang="en-US" sz="100" dirty="0" smtClean="0"/>
              <a:t> </a:t>
            </a:r>
            <a:r>
              <a:rPr lang="en-US" altLang="en-US" dirty="0" smtClean="0"/>
              <a:t>Q</a:t>
            </a:r>
            <a:r>
              <a:rPr lang="en-US" altLang="en-US" sz="100" dirty="0" smtClean="0"/>
              <a:t> </a:t>
            </a:r>
            <a:r>
              <a:rPr lang="en-US" altLang="en-US" dirty="0" smtClean="0"/>
              <a:t>L </a:t>
            </a:r>
            <a:r>
              <a:rPr lang="en-US" altLang="en-US" dirty="0"/>
              <a:t>Using </a:t>
            </a:r>
            <a:r>
              <a:rPr lang="en-US" altLang="en-US" dirty="0" smtClean="0"/>
              <a:t>Cursors </a:t>
            </a:r>
            <a:r>
              <a:rPr lang="en-US" altLang="en-US" sz="2000" b="0" dirty="0" smtClean="0"/>
              <a:t>(1 of 2)</a:t>
            </a:r>
            <a:endParaRPr lang="en-IN" sz="2000" b="0" dirty="0"/>
          </a:p>
        </p:txBody>
      </p:sp>
      <p:sp>
        <p:nvSpPr>
          <p:cNvPr id="5" name="Text Placeholder 4"/>
          <p:cNvSpPr>
            <a:spLocks noGrp="1"/>
          </p:cNvSpPr>
          <p:nvPr>
            <p:ph type="body" idx="1"/>
          </p:nvPr>
        </p:nvSpPr>
        <p:spPr/>
        <p:txBody>
          <a:bodyPr/>
          <a:lstStyle/>
          <a:p>
            <a:r>
              <a:rPr lang="en-US" altLang="en-US" dirty="0" smtClean="0"/>
              <a:t>Cursor</a:t>
            </a:r>
          </a:p>
          <a:p>
            <a:pPr lvl="1"/>
            <a:r>
              <a:rPr lang="en-US" altLang="en-US" dirty="0" smtClean="0"/>
              <a:t>Points to a single tuple (row) from result of query</a:t>
            </a:r>
          </a:p>
          <a:p>
            <a:r>
              <a:rPr lang="en-US" altLang="en-US" b="1" dirty="0" smtClean="0">
                <a:latin typeface="Courier New" panose="02070309020205020404" pitchFamily="49" charset="0"/>
                <a:cs typeface="Courier New" panose="02070309020205020404" pitchFamily="49" charset="0"/>
              </a:rPr>
              <a:t>OPEN CURSOR</a:t>
            </a:r>
            <a:r>
              <a:rPr lang="en-US" altLang="en-US" dirty="0" smtClean="0">
                <a:latin typeface="Courier New" panose="02070309020205020404" pitchFamily="49" charset="0"/>
                <a:cs typeface="Courier New" panose="02070309020205020404" pitchFamily="49" charset="0"/>
              </a:rPr>
              <a:t> </a:t>
            </a:r>
            <a:r>
              <a:rPr lang="en-US" altLang="en-US" dirty="0" smtClean="0"/>
              <a:t>command</a:t>
            </a:r>
          </a:p>
          <a:p>
            <a:pPr lvl="1"/>
            <a:r>
              <a:rPr lang="en-US" altLang="en-US" dirty="0" smtClean="0"/>
              <a:t>Fetches query result and sets cursor to a position before first row in result</a:t>
            </a:r>
          </a:p>
          <a:p>
            <a:pPr lvl="1"/>
            <a:r>
              <a:rPr lang="en-US" altLang="en-US" dirty="0" smtClean="0"/>
              <a:t>Becomes current row for cursor</a:t>
            </a:r>
          </a:p>
          <a:p>
            <a:r>
              <a:rPr lang="en-US" altLang="en-US" b="1" dirty="0" smtClean="0">
                <a:latin typeface="Courier New" panose="02070309020205020404" pitchFamily="49" charset="0"/>
                <a:cs typeface="Courier New" panose="02070309020205020404" pitchFamily="49" charset="0"/>
              </a:rPr>
              <a:t>FETCH</a:t>
            </a:r>
            <a:r>
              <a:rPr lang="en-US" altLang="en-US" dirty="0" smtClean="0"/>
              <a:t> commands</a:t>
            </a:r>
          </a:p>
          <a:p>
            <a:pPr lvl="1"/>
            <a:r>
              <a:rPr lang="en-US" altLang="en-US" dirty="0" smtClean="0"/>
              <a:t>Moves cursor to next row in result of query</a:t>
            </a:r>
            <a:endParaRPr lang="en-IN" dirty="0"/>
          </a:p>
        </p:txBody>
      </p:sp>
    </p:spTree>
    <p:extLst>
      <p:ext uri="{BB962C8B-B14F-4D97-AF65-F5344CB8AC3E}">
        <p14:creationId xmlns:p14="http://schemas.microsoft.com/office/powerpoint/2010/main" val="40185108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IN" sz="2800" dirty="0"/>
              <a:t>Figure 10.3 Program Segment E2, a C Program Segment That Uses Cursors with Embedded </a:t>
            </a:r>
            <a:r>
              <a:rPr lang="en-IN" sz="2800" dirty="0" smtClean="0"/>
              <a:t>S</a:t>
            </a:r>
            <a:r>
              <a:rPr lang="en-IN" sz="100" dirty="0" smtClean="0"/>
              <a:t> </a:t>
            </a:r>
            <a:r>
              <a:rPr lang="en-IN" sz="2800" dirty="0" smtClean="0"/>
              <a:t>Q</a:t>
            </a:r>
            <a:r>
              <a:rPr lang="en-IN" sz="100" dirty="0" smtClean="0"/>
              <a:t> </a:t>
            </a:r>
            <a:r>
              <a:rPr lang="en-IN" sz="2800" dirty="0" smtClean="0"/>
              <a:t>L </a:t>
            </a:r>
            <a:r>
              <a:rPr lang="en-IN" sz="2800" dirty="0"/>
              <a:t>for Update Purposes</a:t>
            </a:r>
          </a:p>
        </p:txBody>
      </p:sp>
      <p:pic>
        <p:nvPicPr>
          <p:cNvPr id="6" name="Picture 2" descr="Computer code has 21 lines. The lines read as follows. Line 1. forward slash forward slash Program Segment E2 colon. Line 2. prompt left parenthesis double quote Enter the Department Name colon double quote comma d name right parenthesis semicolon. Line 3. E X E C, S Q L. Line 4, indented once. SELECT D number INTO colon d number. Line 5, indented once. FROM DEPARTMENT WHERE D name equals colon d name semicolon. Line 6. E X E C, S Q L DECLARE E M P CURSOR FOR. Line 7, indented once. SELECT S s n comma F name comma M i n i t comma L name comma Salary. Line 8, indented once. FROM EMPLOYEE WHERE D, n o equals colon d number. Line 9, indented once. FOR UPDATE OF Salary semicolon. Line 10. E X E C, S Q L OPEN E M P semicolon. Line 11. E X E C, S Q L, FETC H FROM E M P INTO colon s s n comma colon f name comma colon m i n i t comma colon l name comma colon salary semicolon. Line 12. while left parenthesis S Q L C O D E equals equals 0 right parenthesis left brace. Line 13, indented once. print f left parenthesis double quote Employee name is colon double quote comma F name comma M i n i t comma L name right parenthesis semicolon. Line 14, indented once. prompt left parenthesis double quote Enter the raise amount colon double quote comma raise right parenthesis semicolon. Line 15, indented once. E X E C, S Q L. Line 16, indented twice. UPDATE EMPLOYEE. Line 17, indented twice. SET Salary equals Salary plus colon raise. Line 18, indented twice. WHERE CURRENT OF EMP semicolon. Line 19, indented once. E X E C, S Q L, FETCH FROM E M P INTO colon s s n comma colon f name comma colon m i n i t comma colon l name comma colon salary semicolon. Line 20, indented once. right brace. Line 21. E X E C, S Q L CLOSE E M P semicolo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1760" y="1721776"/>
            <a:ext cx="7100481" cy="446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584655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smtClean="0"/>
              <a:t>Retrieving Multiple Tuples with Embedded S</a:t>
            </a:r>
            <a:r>
              <a:rPr lang="en-US" altLang="en-US" sz="100" dirty="0" smtClean="0"/>
              <a:t> </a:t>
            </a:r>
            <a:r>
              <a:rPr lang="en-US" altLang="en-US" dirty="0" smtClean="0"/>
              <a:t>Q</a:t>
            </a:r>
            <a:r>
              <a:rPr lang="en-US" altLang="en-US" sz="100" dirty="0" smtClean="0"/>
              <a:t> </a:t>
            </a:r>
            <a:r>
              <a:rPr lang="en-US" altLang="en-US" dirty="0" smtClean="0"/>
              <a:t>L Using Cursors </a:t>
            </a:r>
            <a:r>
              <a:rPr lang="en-US" altLang="en-US" sz="2000" b="0" dirty="0" smtClean="0"/>
              <a:t>(2 </a:t>
            </a:r>
            <a:r>
              <a:rPr lang="en-US" altLang="en-US" sz="2000" b="0" dirty="0"/>
              <a:t>of 2</a:t>
            </a:r>
            <a:r>
              <a:rPr lang="en-US" altLang="en-US" sz="2000" b="0" dirty="0" smtClean="0"/>
              <a:t>)</a:t>
            </a:r>
            <a:endParaRPr lang="en-IN" dirty="0"/>
          </a:p>
        </p:txBody>
      </p:sp>
      <p:sp>
        <p:nvSpPr>
          <p:cNvPr id="7" name="Text Placeholder 6"/>
          <p:cNvSpPr>
            <a:spLocks noGrp="1"/>
          </p:cNvSpPr>
          <p:nvPr>
            <p:ph type="body" idx="1"/>
          </p:nvPr>
        </p:nvSpPr>
        <p:spPr>
          <a:xfrm>
            <a:off x="457200" y="1600201"/>
            <a:ext cx="8229600" cy="2667000"/>
          </a:xfrm>
        </p:spPr>
        <p:txBody>
          <a:bodyPr/>
          <a:lstStyle/>
          <a:p>
            <a:r>
              <a:rPr lang="en-IN" b="1" dirty="0">
                <a:latin typeface="Courier New" panose="02070309020205020404" pitchFamily="49" charset="0"/>
                <a:cs typeface="Courier New" panose="02070309020205020404" pitchFamily="49" charset="0"/>
              </a:rPr>
              <a:t>FOR UPDATE </a:t>
            </a:r>
            <a:r>
              <a:rPr lang="en-IN" b="1" dirty="0" smtClean="0">
                <a:latin typeface="Courier New" panose="02070309020205020404" pitchFamily="49" charset="0"/>
                <a:cs typeface="Courier New" panose="02070309020205020404" pitchFamily="49" charset="0"/>
              </a:rPr>
              <a:t>OF</a:t>
            </a:r>
            <a:endParaRPr lang="en-IN" dirty="0">
              <a:latin typeface="Courier New" panose="02070309020205020404" pitchFamily="49" charset="0"/>
              <a:cs typeface="Courier New" panose="02070309020205020404" pitchFamily="49" charset="0"/>
            </a:endParaRPr>
          </a:p>
          <a:p>
            <a:pPr lvl="1"/>
            <a:r>
              <a:rPr lang="en-IN" dirty="0"/>
              <a:t>List the names of any attributes that will be updated by the program</a:t>
            </a:r>
          </a:p>
          <a:p>
            <a:r>
              <a:rPr lang="en-IN" dirty="0"/>
              <a:t>Fetch </a:t>
            </a:r>
            <a:r>
              <a:rPr lang="en-IN" dirty="0" smtClean="0"/>
              <a:t>orientation</a:t>
            </a:r>
            <a:endParaRPr lang="en-IN" dirty="0"/>
          </a:p>
          <a:p>
            <a:pPr lvl="1"/>
            <a:r>
              <a:rPr lang="en-IN" dirty="0"/>
              <a:t>Added using value: </a:t>
            </a:r>
            <a:r>
              <a:rPr lang="en-IN" dirty="0">
                <a:latin typeface="Courier New" panose="02070309020205020404" pitchFamily="49" charset="0"/>
                <a:cs typeface="Courier New" panose="02070309020205020404" pitchFamily="49" charset="0"/>
              </a:rPr>
              <a:t>NEXT, PRIOR, FIRST, LAST, ABSOLUTE </a:t>
            </a:r>
            <a:r>
              <a:rPr lang="en-IN" i="1" dirty="0">
                <a:latin typeface="Courier New" panose="02070309020205020404" pitchFamily="49" charset="0"/>
                <a:cs typeface="Courier New" panose="02070309020205020404" pitchFamily="49" charset="0"/>
              </a:rPr>
              <a:t>i</a:t>
            </a:r>
            <a:r>
              <a:rPr lang="en-IN" dirty="0">
                <a:latin typeface="Courier New" panose="02070309020205020404" pitchFamily="49" charset="0"/>
                <a:cs typeface="Courier New" panose="02070309020205020404" pitchFamily="49" charset="0"/>
              </a:rPr>
              <a:t>, and RELATIVE </a:t>
            </a:r>
            <a:r>
              <a:rPr lang="en-IN" i="1" dirty="0">
                <a:latin typeface="Courier New" panose="02070309020205020404" pitchFamily="49" charset="0"/>
                <a:cs typeface="Courier New" panose="02070309020205020404" pitchFamily="49" charset="0"/>
              </a:rPr>
              <a:t>i</a:t>
            </a:r>
          </a:p>
        </p:txBody>
      </p:sp>
      <p:pic>
        <p:nvPicPr>
          <p:cNvPr id="3" name="Picture 2" descr="S Q L query reads, Line 1. DECLARE left angle bracket cursor name right angle bracket left bracket INSENTITIVE right bracket left bracket SCROLL right bracket CURSOR. Line2. Left bracket WITH HOLD right bracket FOR left angle bracket query specification right angle bracket. Line 3. left bracket ORDER BY left angle bracket ordering specification right angle bracket right bracket. Line 4. left bracket FOR READ ONLY pipe FOR UPDATE left bracket OF left angle bracket attribute list right angle bracket right bracket right bracket semicolon"/>
          <p:cNvPicPr>
            <a:picLocks noChangeAspect="1"/>
          </p:cNvPicPr>
          <p:nvPr/>
        </p:nvPicPr>
        <p:blipFill>
          <a:blip r:embed="rId2"/>
          <a:stretch>
            <a:fillRect/>
          </a:stretch>
        </p:blipFill>
        <p:spPr>
          <a:xfrm>
            <a:off x="1161474" y="4574362"/>
            <a:ext cx="6821053" cy="1359035"/>
          </a:xfrm>
          <a:prstGeom prst="rect">
            <a:avLst/>
          </a:prstGeom>
        </p:spPr>
      </p:pic>
    </p:spTree>
    <p:extLst>
      <p:ext uri="{BB962C8B-B14F-4D97-AF65-F5344CB8AC3E}">
        <p14:creationId xmlns:p14="http://schemas.microsoft.com/office/powerpoint/2010/main" val="14175073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Specifying Queries at Runtime Using Dynamic </a:t>
            </a:r>
            <a:r>
              <a:rPr lang="en-US" altLang="en-US" dirty="0" smtClean="0"/>
              <a:t>S</a:t>
            </a:r>
            <a:r>
              <a:rPr lang="en-US" altLang="en-US" sz="100" dirty="0" smtClean="0"/>
              <a:t> </a:t>
            </a:r>
            <a:r>
              <a:rPr lang="en-US" altLang="en-US" dirty="0" smtClean="0"/>
              <a:t>Q</a:t>
            </a:r>
            <a:r>
              <a:rPr lang="en-US" altLang="en-US" sz="100" dirty="0" smtClean="0"/>
              <a:t> </a:t>
            </a:r>
            <a:r>
              <a:rPr lang="en-US" altLang="en-US" dirty="0" smtClean="0"/>
              <a:t>L</a:t>
            </a:r>
            <a:endParaRPr lang="en-IN" dirty="0"/>
          </a:p>
        </p:txBody>
      </p:sp>
      <p:sp>
        <p:nvSpPr>
          <p:cNvPr id="3" name="Text Placeholder 2"/>
          <p:cNvSpPr>
            <a:spLocks noGrp="1"/>
          </p:cNvSpPr>
          <p:nvPr>
            <p:ph type="body" idx="1"/>
          </p:nvPr>
        </p:nvSpPr>
        <p:spPr/>
        <p:txBody>
          <a:bodyPr/>
          <a:lstStyle/>
          <a:p>
            <a:r>
              <a:rPr lang="en-US" altLang="en-US" b="1" dirty="0"/>
              <a:t>Dynamic </a:t>
            </a:r>
            <a:r>
              <a:rPr lang="en-US" altLang="en-US" b="1" dirty="0" smtClean="0"/>
              <a:t>S</a:t>
            </a:r>
            <a:r>
              <a:rPr lang="en-US" altLang="en-US" sz="100" b="1" dirty="0" smtClean="0"/>
              <a:t> </a:t>
            </a:r>
            <a:r>
              <a:rPr lang="en-US" altLang="en-US" b="1" dirty="0" smtClean="0"/>
              <a:t>Q</a:t>
            </a:r>
            <a:r>
              <a:rPr lang="en-US" altLang="en-US" sz="100" b="1" dirty="0" smtClean="0"/>
              <a:t> </a:t>
            </a:r>
            <a:r>
              <a:rPr lang="en-US" altLang="en-US" b="1" dirty="0" smtClean="0"/>
              <a:t>L</a:t>
            </a:r>
            <a:endParaRPr lang="en-US" altLang="en-US" b="1" dirty="0"/>
          </a:p>
          <a:p>
            <a:pPr lvl="1"/>
            <a:r>
              <a:rPr lang="en-US" altLang="en-US" dirty="0"/>
              <a:t>Execute different </a:t>
            </a:r>
            <a:r>
              <a:rPr lang="en-US" altLang="en-US" dirty="0" smtClean="0"/>
              <a:t>S</a:t>
            </a:r>
            <a:r>
              <a:rPr lang="en-US" altLang="en-US" sz="100" dirty="0" smtClean="0"/>
              <a:t> </a:t>
            </a:r>
            <a:r>
              <a:rPr lang="en-US" altLang="en-US" dirty="0" smtClean="0"/>
              <a:t>Q</a:t>
            </a:r>
            <a:r>
              <a:rPr lang="en-US" altLang="en-US" sz="100" dirty="0" smtClean="0"/>
              <a:t> </a:t>
            </a:r>
            <a:r>
              <a:rPr lang="en-US" altLang="en-US" dirty="0" smtClean="0"/>
              <a:t>L </a:t>
            </a:r>
            <a:r>
              <a:rPr lang="en-US" altLang="en-US" dirty="0"/>
              <a:t>queries or updates dynamically at runtime</a:t>
            </a:r>
          </a:p>
          <a:p>
            <a:r>
              <a:rPr lang="en-US" altLang="en-US" dirty="0"/>
              <a:t>Dynamic </a:t>
            </a:r>
            <a:r>
              <a:rPr lang="en-US" altLang="en-US" dirty="0" smtClean="0"/>
              <a:t>update</a:t>
            </a:r>
            <a:endParaRPr lang="en-US" altLang="en-US" dirty="0"/>
          </a:p>
          <a:p>
            <a:r>
              <a:rPr lang="en-US" altLang="en-US" dirty="0"/>
              <a:t>Dynamic query</a:t>
            </a:r>
            <a:endParaRPr lang="en-IN" dirty="0"/>
          </a:p>
        </p:txBody>
      </p:sp>
    </p:spTree>
    <p:extLst>
      <p:ext uri="{BB962C8B-B14F-4D97-AF65-F5344CB8AC3E}">
        <p14:creationId xmlns:p14="http://schemas.microsoft.com/office/powerpoint/2010/main" val="436257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Learning Objectives</a:t>
            </a:r>
            <a:endParaRPr lang="en-US" dirty="0"/>
          </a:p>
        </p:txBody>
      </p:sp>
      <p:sp>
        <p:nvSpPr>
          <p:cNvPr id="8" name="Text Placeholder 7"/>
          <p:cNvSpPr>
            <a:spLocks noGrp="1"/>
          </p:cNvSpPr>
          <p:nvPr>
            <p:ph type="body" idx="1"/>
          </p:nvPr>
        </p:nvSpPr>
        <p:spPr/>
        <p:txBody>
          <a:bodyPr/>
          <a:lstStyle/>
          <a:p>
            <a:pPr marL="0" indent="0">
              <a:buNone/>
            </a:pPr>
            <a:r>
              <a:rPr lang="en-US" sz="2400" b="1" dirty="0" smtClean="0">
                <a:solidFill>
                  <a:schemeClr val="tx2"/>
                </a:solidFill>
                <a:latin typeface="+mn-lt"/>
              </a:rPr>
              <a:t>10.1 </a:t>
            </a:r>
            <a:r>
              <a:rPr lang="en-US" sz="2400" dirty="0" smtClean="0">
                <a:latin typeface="+mn-lt"/>
              </a:rPr>
              <a:t>Database </a:t>
            </a:r>
            <a:r>
              <a:rPr lang="en-US" sz="2400" dirty="0">
                <a:latin typeface="+mn-lt"/>
              </a:rPr>
              <a:t>Programming: Techniques and Issues</a:t>
            </a:r>
          </a:p>
          <a:p>
            <a:pPr marL="0" indent="0">
              <a:buNone/>
            </a:pPr>
            <a:r>
              <a:rPr lang="en-US" b="1" dirty="0">
                <a:solidFill>
                  <a:schemeClr val="tx2"/>
                </a:solidFill>
              </a:rPr>
              <a:t>10.2</a:t>
            </a:r>
            <a:r>
              <a:rPr lang="en-US" sz="2400" dirty="0" smtClean="0">
                <a:latin typeface="+mn-lt"/>
              </a:rPr>
              <a:t> Embedded S</a:t>
            </a:r>
            <a:r>
              <a:rPr lang="en-US" sz="100" dirty="0" smtClean="0">
                <a:latin typeface="+mn-lt"/>
              </a:rPr>
              <a:t> </a:t>
            </a:r>
            <a:r>
              <a:rPr lang="en-US" sz="2400" dirty="0" smtClean="0">
                <a:latin typeface="+mn-lt"/>
              </a:rPr>
              <a:t>Q</a:t>
            </a:r>
            <a:r>
              <a:rPr lang="en-US" sz="100" dirty="0" smtClean="0">
                <a:latin typeface="+mn-lt"/>
              </a:rPr>
              <a:t> </a:t>
            </a:r>
            <a:r>
              <a:rPr lang="en-US" sz="2400" dirty="0" smtClean="0">
                <a:latin typeface="+mn-lt"/>
              </a:rPr>
              <a:t>L</a:t>
            </a:r>
            <a:r>
              <a:rPr lang="en-US" sz="2400" dirty="0">
                <a:latin typeface="+mn-lt"/>
              </a:rPr>
              <a:t>, Dynamic </a:t>
            </a:r>
            <a:r>
              <a:rPr lang="en-US" sz="2400" dirty="0" smtClean="0">
                <a:latin typeface="+mn-lt"/>
              </a:rPr>
              <a:t>S</a:t>
            </a:r>
            <a:r>
              <a:rPr lang="en-US" sz="100" dirty="0" smtClean="0">
                <a:latin typeface="+mn-lt"/>
              </a:rPr>
              <a:t> </a:t>
            </a:r>
            <a:r>
              <a:rPr lang="en-US" sz="2400" dirty="0" smtClean="0">
                <a:latin typeface="+mn-lt"/>
              </a:rPr>
              <a:t>Q</a:t>
            </a:r>
            <a:r>
              <a:rPr lang="en-US" sz="100" dirty="0" smtClean="0">
                <a:latin typeface="+mn-lt"/>
              </a:rPr>
              <a:t> </a:t>
            </a:r>
            <a:r>
              <a:rPr lang="en-US" sz="2400" dirty="0" smtClean="0">
                <a:latin typeface="+mn-lt"/>
              </a:rPr>
              <a:t>L</a:t>
            </a:r>
            <a:r>
              <a:rPr lang="en-US" sz="2400" dirty="0">
                <a:latin typeface="+mn-lt"/>
              </a:rPr>
              <a:t>, and </a:t>
            </a:r>
            <a:r>
              <a:rPr lang="en-US" sz="2400" dirty="0" smtClean="0">
                <a:latin typeface="+mn-lt"/>
              </a:rPr>
              <a:t>S</a:t>
            </a:r>
            <a:r>
              <a:rPr lang="en-US" sz="100" dirty="0" smtClean="0">
                <a:latin typeface="+mn-lt"/>
              </a:rPr>
              <a:t> </a:t>
            </a:r>
            <a:r>
              <a:rPr lang="en-US" sz="2400" dirty="0" smtClean="0">
                <a:latin typeface="+mn-lt"/>
              </a:rPr>
              <a:t>Q</a:t>
            </a:r>
            <a:r>
              <a:rPr lang="en-US" sz="100" dirty="0" smtClean="0">
                <a:latin typeface="+mn-lt"/>
              </a:rPr>
              <a:t> </a:t>
            </a:r>
            <a:r>
              <a:rPr lang="en-US" sz="2400" dirty="0" smtClean="0">
                <a:latin typeface="+mn-lt"/>
              </a:rPr>
              <a:t>L</a:t>
            </a:r>
            <a:r>
              <a:rPr lang="en-US" sz="100" dirty="0" smtClean="0">
                <a:latin typeface="+mn-lt"/>
              </a:rPr>
              <a:t> </a:t>
            </a:r>
            <a:r>
              <a:rPr lang="en-US" sz="2400" dirty="0" smtClean="0">
                <a:latin typeface="+mn-lt"/>
              </a:rPr>
              <a:t>J</a:t>
            </a:r>
            <a:endParaRPr lang="en-US" sz="2400" dirty="0">
              <a:latin typeface="+mn-lt"/>
            </a:endParaRPr>
          </a:p>
          <a:p>
            <a:pPr marL="0" indent="0">
              <a:buNone/>
            </a:pPr>
            <a:r>
              <a:rPr lang="en-US" b="1" dirty="0">
                <a:solidFill>
                  <a:schemeClr val="tx2"/>
                </a:solidFill>
              </a:rPr>
              <a:t>10.3</a:t>
            </a:r>
            <a:r>
              <a:rPr lang="en-US" sz="2400" dirty="0" smtClean="0">
                <a:latin typeface="+mn-lt"/>
              </a:rPr>
              <a:t> Database </a:t>
            </a:r>
            <a:r>
              <a:rPr lang="en-US" sz="2400" dirty="0">
                <a:latin typeface="+mn-lt"/>
              </a:rPr>
              <a:t>Programming with Function Calls: </a:t>
            </a:r>
            <a:r>
              <a:rPr lang="en-US" sz="2400" dirty="0" smtClean="0">
                <a:latin typeface="+mn-lt"/>
              </a:rPr>
              <a:t>S</a:t>
            </a:r>
            <a:r>
              <a:rPr lang="en-US" sz="100" dirty="0" smtClean="0">
                <a:latin typeface="+mn-lt"/>
              </a:rPr>
              <a:t> </a:t>
            </a:r>
            <a:r>
              <a:rPr lang="en-US" sz="2400" dirty="0" smtClean="0">
                <a:latin typeface="+mn-lt"/>
              </a:rPr>
              <a:t>Q</a:t>
            </a:r>
            <a:r>
              <a:rPr lang="en-US" sz="100" dirty="0" smtClean="0">
                <a:latin typeface="+mn-lt"/>
              </a:rPr>
              <a:t> </a:t>
            </a:r>
            <a:r>
              <a:rPr lang="en-US" sz="2400" dirty="0" smtClean="0">
                <a:latin typeface="+mn-lt"/>
              </a:rPr>
              <a:t>L</a:t>
            </a:r>
            <a:r>
              <a:rPr lang="en-US" sz="100" dirty="0" smtClean="0">
                <a:latin typeface="+mn-lt"/>
              </a:rPr>
              <a:t> </a:t>
            </a:r>
            <a:r>
              <a:rPr lang="en-US" sz="2400" dirty="0" smtClean="0">
                <a:latin typeface="+mn-lt"/>
              </a:rPr>
              <a:t>/</a:t>
            </a:r>
            <a:r>
              <a:rPr lang="en-US" sz="100" dirty="0" smtClean="0">
                <a:latin typeface="+mn-lt"/>
              </a:rPr>
              <a:t> </a:t>
            </a:r>
            <a:r>
              <a:rPr lang="en-US" sz="2400" dirty="0" smtClean="0">
                <a:latin typeface="+mn-lt"/>
              </a:rPr>
              <a:t>C</a:t>
            </a:r>
            <a:r>
              <a:rPr lang="en-US" sz="100" dirty="0" smtClean="0">
                <a:latin typeface="+mn-lt"/>
              </a:rPr>
              <a:t> </a:t>
            </a:r>
            <a:r>
              <a:rPr lang="en-US" sz="2400" dirty="0" smtClean="0">
                <a:latin typeface="+mn-lt"/>
              </a:rPr>
              <a:t>L</a:t>
            </a:r>
            <a:r>
              <a:rPr lang="en-US" sz="100" dirty="0" smtClean="0">
                <a:latin typeface="+mn-lt"/>
              </a:rPr>
              <a:t> </a:t>
            </a:r>
            <a:r>
              <a:rPr lang="en-US" sz="2400" dirty="0" smtClean="0">
                <a:latin typeface="+mn-lt"/>
              </a:rPr>
              <a:t>I </a:t>
            </a:r>
            <a:r>
              <a:rPr lang="en-US" sz="2400" dirty="0">
                <a:latin typeface="+mn-lt"/>
              </a:rPr>
              <a:t>and </a:t>
            </a:r>
            <a:r>
              <a:rPr lang="en-US" sz="2400" dirty="0" smtClean="0">
                <a:latin typeface="+mn-lt"/>
              </a:rPr>
              <a:t>J</a:t>
            </a:r>
            <a:r>
              <a:rPr lang="en-US" sz="100" dirty="0" smtClean="0">
                <a:latin typeface="+mn-lt"/>
              </a:rPr>
              <a:t> </a:t>
            </a:r>
            <a:r>
              <a:rPr lang="en-US" sz="2400" dirty="0" smtClean="0">
                <a:latin typeface="+mn-lt"/>
              </a:rPr>
              <a:t>D</a:t>
            </a:r>
            <a:r>
              <a:rPr lang="en-US" sz="100" dirty="0" smtClean="0">
                <a:latin typeface="+mn-lt"/>
              </a:rPr>
              <a:t> </a:t>
            </a:r>
            <a:r>
              <a:rPr lang="en-US" sz="2400" dirty="0" smtClean="0">
                <a:latin typeface="+mn-lt"/>
              </a:rPr>
              <a:t>B</a:t>
            </a:r>
            <a:r>
              <a:rPr lang="en-US" sz="100" dirty="0" smtClean="0">
                <a:latin typeface="+mn-lt"/>
              </a:rPr>
              <a:t> </a:t>
            </a:r>
            <a:r>
              <a:rPr lang="en-US" sz="2400" dirty="0" smtClean="0">
                <a:latin typeface="+mn-lt"/>
              </a:rPr>
              <a:t>C</a:t>
            </a:r>
            <a:endParaRPr lang="en-US" sz="2400" dirty="0">
              <a:latin typeface="+mn-lt"/>
            </a:endParaRPr>
          </a:p>
          <a:p>
            <a:pPr marL="0" indent="0">
              <a:buNone/>
            </a:pPr>
            <a:r>
              <a:rPr lang="en-US" b="1" dirty="0">
                <a:solidFill>
                  <a:schemeClr val="tx2"/>
                </a:solidFill>
              </a:rPr>
              <a:t>10.4</a:t>
            </a:r>
            <a:r>
              <a:rPr lang="en-US" sz="2400" dirty="0" smtClean="0">
                <a:latin typeface="+mn-lt"/>
              </a:rPr>
              <a:t> Database </a:t>
            </a:r>
            <a:r>
              <a:rPr lang="en-US" sz="2400" dirty="0">
                <a:latin typeface="+mn-lt"/>
              </a:rPr>
              <a:t>Stored </a:t>
            </a:r>
            <a:r>
              <a:rPr lang="en-US" sz="2400" dirty="0" smtClean="0">
                <a:latin typeface="+mn-lt"/>
              </a:rPr>
              <a:t>Procedures and S</a:t>
            </a:r>
            <a:r>
              <a:rPr lang="en-US" sz="100" dirty="0" smtClean="0">
                <a:latin typeface="+mn-lt"/>
              </a:rPr>
              <a:t> </a:t>
            </a:r>
            <a:r>
              <a:rPr lang="en-US" sz="2400" dirty="0" smtClean="0">
                <a:latin typeface="+mn-lt"/>
              </a:rPr>
              <a:t>Q</a:t>
            </a:r>
            <a:r>
              <a:rPr lang="en-US" sz="100" dirty="0" smtClean="0">
                <a:latin typeface="+mn-lt"/>
              </a:rPr>
              <a:t> </a:t>
            </a:r>
            <a:r>
              <a:rPr lang="en-US" sz="2400" dirty="0" smtClean="0">
                <a:latin typeface="+mn-lt"/>
              </a:rPr>
              <a:t>L</a:t>
            </a:r>
            <a:r>
              <a:rPr lang="en-US" sz="100" dirty="0" smtClean="0">
                <a:latin typeface="+mn-lt"/>
              </a:rPr>
              <a:t> </a:t>
            </a:r>
            <a:r>
              <a:rPr lang="en-US" sz="2400" dirty="0" smtClean="0">
                <a:latin typeface="+mn-lt"/>
              </a:rPr>
              <a:t>/</a:t>
            </a:r>
            <a:r>
              <a:rPr lang="en-US" sz="100" dirty="0" smtClean="0">
                <a:latin typeface="+mn-lt"/>
              </a:rPr>
              <a:t> </a:t>
            </a:r>
            <a:r>
              <a:rPr lang="en-US" sz="2400" dirty="0" smtClean="0">
                <a:latin typeface="+mn-lt"/>
              </a:rPr>
              <a:t>P</a:t>
            </a:r>
            <a:r>
              <a:rPr lang="en-US" sz="100" dirty="0" smtClean="0">
                <a:latin typeface="+mn-lt"/>
              </a:rPr>
              <a:t> </a:t>
            </a:r>
            <a:r>
              <a:rPr lang="en-US" sz="2400" dirty="0" smtClean="0">
                <a:latin typeface="+mn-lt"/>
              </a:rPr>
              <a:t>S</a:t>
            </a:r>
            <a:r>
              <a:rPr lang="en-US" sz="100" dirty="0" smtClean="0">
                <a:latin typeface="+mn-lt"/>
              </a:rPr>
              <a:t> </a:t>
            </a:r>
            <a:r>
              <a:rPr lang="en-US" sz="2400" dirty="0" smtClean="0">
                <a:latin typeface="+mn-lt"/>
              </a:rPr>
              <a:t>M</a:t>
            </a:r>
            <a:endParaRPr lang="en-US" sz="2400" dirty="0">
              <a:latin typeface="+mn-lt"/>
            </a:endParaRPr>
          </a:p>
          <a:p>
            <a:pPr marL="0" indent="0">
              <a:buNone/>
            </a:pPr>
            <a:r>
              <a:rPr lang="en-US" b="1" dirty="0">
                <a:solidFill>
                  <a:schemeClr val="tx2"/>
                </a:solidFill>
              </a:rPr>
              <a:t>10.5</a:t>
            </a:r>
            <a:r>
              <a:rPr lang="en-US" sz="2400" dirty="0" smtClean="0">
                <a:latin typeface="+mn-lt"/>
              </a:rPr>
              <a:t> Comparing </a:t>
            </a:r>
            <a:r>
              <a:rPr lang="en-US" sz="2400" dirty="0">
                <a:latin typeface="+mn-lt"/>
              </a:rPr>
              <a:t>the Three Approaches</a:t>
            </a:r>
          </a:p>
        </p:txBody>
      </p:sp>
    </p:spTree>
    <p:extLst>
      <p:ext uri="{BB962C8B-B14F-4D97-AF65-F5344CB8AC3E}">
        <p14:creationId xmlns:p14="http://schemas.microsoft.com/office/powerpoint/2010/main" val="27037706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IN" altLang="en-US" sz="2800" dirty="0" smtClean="0">
                <a:latin typeface="Times New Roman" panose="02020603050405020304" pitchFamily="18" charset="0"/>
                <a:ea typeface="Verdana" panose="020B0604030504040204" pitchFamily="34" charset="0"/>
                <a:cs typeface="Times New Roman" panose="02020603050405020304" pitchFamily="18" charset="0"/>
              </a:rPr>
              <a:t>Figure 10.4 Program Segment E3, a C Program Segment That Uses Dynamic S</a:t>
            </a:r>
            <a:r>
              <a:rPr lang="en-IN" altLang="en-US" sz="100" dirty="0" smtClean="0">
                <a:latin typeface="Times New Roman" panose="02020603050405020304" pitchFamily="18" charset="0"/>
                <a:ea typeface="Verdana" panose="020B0604030504040204" pitchFamily="34" charset="0"/>
                <a:cs typeface="Times New Roman" panose="02020603050405020304" pitchFamily="18" charset="0"/>
              </a:rPr>
              <a:t> </a:t>
            </a:r>
            <a:r>
              <a:rPr lang="en-IN" altLang="en-US" sz="2800" dirty="0" smtClean="0">
                <a:latin typeface="Times New Roman" panose="02020603050405020304" pitchFamily="18" charset="0"/>
                <a:ea typeface="Verdana" panose="020B0604030504040204" pitchFamily="34" charset="0"/>
                <a:cs typeface="Times New Roman" panose="02020603050405020304" pitchFamily="18" charset="0"/>
              </a:rPr>
              <a:t>Q</a:t>
            </a:r>
            <a:r>
              <a:rPr lang="en-IN" altLang="en-US" sz="100" dirty="0" smtClean="0">
                <a:latin typeface="Times New Roman" panose="02020603050405020304" pitchFamily="18" charset="0"/>
                <a:ea typeface="Verdana" panose="020B0604030504040204" pitchFamily="34" charset="0"/>
                <a:cs typeface="Times New Roman" panose="02020603050405020304" pitchFamily="18" charset="0"/>
              </a:rPr>
              <a:t> </a:t>
            </a:r>
            <a:r>
              <a:rPr lang="en-IN" altLang="en-US" sz="2800" dirty="0" smtClean="0">
                <a:latin typeface="Times New Roman" panose="02020603050405020304" pitchFamily="18" charset="0"/>
                <a:ea typeface="Verdana" panose="020B0604030504040204" pitchFamily="34" charset="0"/>
                <a:cs typeface="Times New Roman" panose="02020603050405020304" pitchFamily="18" charset="0"/>
              </a:rPr>
              <a:t>L for Updating a Table</a:t>
            </a:r>
            <a:endParaRPr lang="en-IN" sz="2800" dirty="0">
              <a:latin typeface="Times New Roman" panose="02020603050405020304" pitchFamily="18" charset="0"/>
              <a:ea typeface="Verdana" panose="020B0604030504040204" pitchFamily="34" charset="0"/>
              <a:cs typeface="Times New Roman" panose="02020603050405020304" pitchFamily="18" charset="0"/>
            </a:endParaRPr>
          </a:p>
        </p:txBody>
      </p:sp>
      <p:pic>
        <p:nvPicPr>
          <p:cNvPr id="7" name="Picture 2" descr="Computer code has 9 lines. The lines read as follows. Line 1. forward slash forward slash Program Segment E 3 colon. Line 2. 0 right parenthesis E X E C, S Q L BEGIN DECLARE SECTION semicolon. Line 3. 1 right parenthesis v a r c h a r, s q l update string left bracket 256 right bracket semicolon. Line 4. 2 right parenthesis E X E C, S Q L END DECLARE SECTION semicolon. Line 5. Incomplete. Line 6. 3 right parenthesis prompt left parenthesis double quote Enter the Update Command colon double quote comma s q l update string right parenthesis semicolon. Line 7. 4 right parenthesis E X E C, S Q L PREPARE s q l command FROM colon s q l update string semicolon. Line 8. 5 right parenthesis E X E C, S Q L EXECUTE s q l command semicolon. Line 9. Incomplet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8216" y="2132564"/>
            <a:ext cx="7987569" cy="2767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98541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altLang="en-US" dirty="0" smtClean="0"/>
              <a:t>S</a:t>
            </a:r>
            <a:r>
              <a:rPr lang="en-US" altLang="en-US" sz="100" dirty="0" smtClean="0"/>
              <a:t> </a:t>
            </a:r>
            <a:r>
              <a:rPr lang="en-US" altLang="en-US" dirty="0" smtClean="0"/>
              <a:t>Q</a:t>
            </a:r>
            <a:r>
              <a:rPr lang="en-US" altLang="en-US" sz="100" dirty="0" smtClean="0"/>
              <a:t> </a:t>
            </a:r>
            <a:r>
              <a:rPr lang="en-US" altLang="en-US" dirty="0" smtClean="0"/>
              <a:t>L</a:t>
            </a:r>
            <a:r>
              <a:rPr lang="en-US" altLang="en-US" sz="100" dirty="0" smtClean="0"/>
              <a:t> </a:t>
            </a:r>
            <a:r>
              <a:rPr lang="en-US" altLang="en-US" dirty="0" smtClean="0"/>
              <a:t>J</a:t>
            </a:r>
            <a:r>
              <a:rPr lang="en-US" altLang="en-US" dirty="0"/>
              <a:t>: Embedding </a:t>
            </a:r>
            <a:r>
              <a:rPr lang="en-US" altLang="en-US" dirty="0" smtClean="0"/>
              <a:t>S</a:t>
            </a:r>
            <a:r>
              <a:rPr lang="en-US" altLang="en-US" sz="100" dirty="0" smtClean="0"/>
              <a:t> </a:t>
            </a:r>
            <a:r>
              <a:rPr lang="en-US" altLang="en-US" dirty="0" smtClean="0"/>
              <a:t>Q</a:t>
            </a:r>
            <a:r>
              <a:rPr lang="en-US" altLang="en-US" sz="100" dirty="0" smtClean="0"/>
              <a:t> </a:t>
            </a:r>
            <a:r>
              <a:rPr lang="en-US" altLang="en-US" dirty="0" smtClean="0"/>
              <a:t>L </a:t>
            </a:r>
            <a:r>
              <a:rPr lang="en-US" altLang="en-US" dirty="0"/>
              <a:t>Commands in Java</a:t>
            </a:r>
            <a:endParaRPr lang="en-IN" dirty="0"/>
          </a:p>
        </p:txBody>
      </p:sp>
      <p:sp>
        <p:nvSpPr>
          <p:cNvPr id="4" name="Text Placeholder 3"/>
          <p:cNvSpPr>
            <a:spLocks noGrp="1"/>
          </p:cNvSpPr>
          <p:nvPr>
            <p:ph type="body" idx="1"/>
          </p:nvPr>
        </p:nvSpPr>
        <p:spPr>
          <a:xfrm>
            <a:off x="457199" y="1600200"/>
            <a:ext cx="8352971" cy="4525963"/>
          </a:xfrm>
        </p:spPr>
        <p:txBody>
          <a:bodyPr/>
          <a:lstStyle/>
          <a:p>
            <a:r>
              <a:rPr lang="en-US" altLang="en-US" dirty="0"/>
              <a:t>Standard adopted by several vendors for </a:t>
            </a:r>
            <a:r>
              <a:rPr lang="en-US" altLang="en-US" dirty="0" smtClean="0"/>
              <a:t>embedding S</a:t>
            </a:r>
            <a:r>
              <a:rPr lang="en-US" altLang="en-US" sz="100" dirty="0" smtClean="0"/>
              <a:t> </a:t>
            </a:r>
            <a:r>
              <a:rPr lang="en-US" altLang="en-US" dirty="0" smtClean="0"/>
              <a:t>Q</a:t>
            </a:r>
            <a:r>
              <a:rPr lang="en-US" altLang="en-US" sz="100" dirty="0" smtClean="0"/>
              <a:t> </a:t>
            </a:r>
            <a:r>
              <a:rPr lang="en-US" altLang="en-US" dirty="0" smtClean="0"/>
              <a:t>L </a:t>
            </a:r>
            <a:r>
              <a:rPr lang="en-US" altLang="en-US" dirty="0"/>
              <a:t>in Java</a:t>
            </a:r>
          </a:p>
          <a:p>
            <a:r>
              <a:rPr lang="en-US" altLang="en-US" dirty="0"/>
              <a:t>Import several class libraries</a:t>
            </a:r>
          </a:p>
          <a:p>
            <a:r>
              <a:rPr lang="en-US" altLang="en-US" b="1" dirty="0"/>
              <a:t>Default context</a:t>
            </a:r>
          </a:p>
          <a:p>
            <a:r>
              <a:rPr lang="en-US" altLang="en-US" dirty="0"/>
              <a:t>Uses </a:t>
            </a:r>
            <a:r>
              <a:rPr lang="en-US" altLang="en-US" b="1" dirty="0"/>
              <a:t>exceptions</a:t>
            </a:r>
            <a:r>
              <a:rPr lang="en-US" altLang="en-US" dirty="0"/>
              <a:t> for error handling</a:t>
            </a:r>
          </a:p>
          <a:p>
            <a:pPr lvl="1"/>
            <a:r>
              <a:rPr lang="en-US" altLang="en-US" dirty="0" smtClean="0">
                <a:latin typeface="Courier New" panose="02070309020205020404" pitchFamily="49" charset="0"/>
                <a:cs typeface="Courier New" panose="02070309020205020404" pitchFamily="49" charset="0"/>
              </a:rPr>
              <a:t>S</a:t>
            </a:r>
            <a:r>
              <a:rPr lang="en-US" altLang="en-US" sz="100" dirty="0" smtClean="0">
                <a:latin typeface="Courier New" panose="02070309020205020404" pitchFamily="49" charset="0"/>
                <a:cs typeface="Courier New" panose="02070309020205020404" pitchFamily="49" charset="0"/>
              </a:rPr>
              <a:t> </a:t>
            </a:r>
            <a:r>
              <a:rPr lang="en-US" altLang="en-US" dirty="0" smtClean="0">
                <a:latin typeface="Courier New" panose="02070309020205020404" pitchFamily="49" charset="0"/>
                <a:cs typeface="Courier New" panose="02070309020205020404" pitchFamily="49" charset="0"/>
              </a:rPr>
              <a:t>Q</a:t>
            </a:r>
            <a:r>
              <a:rPr lang="en-US" altLang="en-US" sz="100" dirty="0" smtClean="0">
                <a:latin typeface="Courier New" panose="02070309020205020404" pitchFamily="49" charset="0"/>
                <a:cs typeface="Courier New" panose="02070309020205020404" pitchFamily="49" charset="0"/>
              </a:rPr>
              <a:t> </a:t>
            </a:r>
            <a:r>
              <a:rPr lang="en-US" altLang="en-US" dirty="0" smtClean="0">
                <a:latin typeface="Courier New" panose="02070309020205020404" pitchFamily="49" charset="0"/>
                <a:cs typeface="Courier New" panose="02070309020205020404" pitchFamily="49" charset="0"/>
              </a:rPr>
              <a:t>L</a:t>
            </a:r>
            <a:r>
              <a:rPr lang="en-US" altLang="en-US" sz="100" dirty="0" smtClean="0">
                <a:latin typeface="Courier New" panose="02070309020205020404" pitchFamily="49" charset="0"/>
                <a:cs typeface="Courier New" panose="02070309020205020404" pitchFamily="49" charset="0"/>
              </a:rPr>
              <a:t> </a:t>
            </a:r>
            <a:r>
              <a:rPr lang="en-US" altLang="en-US" dirty="0" smtClean="0">
                <a:latin typeface="Courier New" panose="02070309020205020404" pitchFamily="49" charset="0"/>
                <a:cs typeface="Courier New" panose="02070309020205020404" pitchFamily="49" charset="0"/>
              </a:rPr>
              <a:t>Exception </a:t>
            </a:r>
            <a:r>
              <a:rPr lang="en-US" altLang="en-US" dirty="0"/>
              <a:t>is used to return errors or exception </a:t>
            </a:r>
            <a:r>
              <a:rPr lang="en-US" altLang="en-US" dirty="0" smtClean="0"/>
              <a:t>conditions</a:t>
            </a:r>
            <a:endParaRPr lang="en-IN" dirty="0"/>
          </a:p>
        </p:txBody>
      </p:sp>
    </p:spTree>
    <p:extLst>
      <p:ext uri="{BB962C8B-B14F-4D97-AF65-F5344CB8AC3E}">
        <p14:creationId xmlns:p14="http://schemas.microsoft.com/office/powerpoint/2010/main" val="6072159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US" sz="2800" dirty="0"/>
              <a:t>Figure 10.5 Importing Classes Needed for Including S</a:t>
            </a:r>
            <a:r>
              <a:rPr lang="en-US" sz="100" dirty="0"/>
              <a:t> </a:t>
            </a:r>
            <a:r>
              <a:rPr lang="en-US" sz="2800" dirty="0"/>
              <a:t>Q</a:t>
            </a:r>
            <a:r>
              <a:rPr lang="en-US" sz="100" dirty="0"/>
              <a:t> </a:t>
            </a:r>
            <a:r>
              <a:rPr lang="en-US" sz="2800" dirty="0"/>
              <a:t>L</a:t>
            </a:r>
            <a:r>
              <a:rPr lang="en-US" sz="100" dirty="0"/>
              <a:t> </a:t>
            </a:r>
            <a:r>
              <a:rPr lang="en-US" sz="2800" dirty="0"/>
              <a:t>J in Java Programs in Oracle, and Establishing a Connection and Default Context</a:t>
            </a:r>
            <a:endParaRPr lang="en-IN" sz="2800" dirty="0"/>
          </a:p>
        </p:txBody>
      </p:sp>
      <p:pic>
        <p:nvPicPr>
          <p:cNvPr id="5" name="Picture 2" descr="Computer code has 10 lines. The lines read as follows. Line 1. import java period s q l period asterisk semicolon. Line 2. import java period i o period asterisk semicolon. Line 3. import s q l j period runtime period asterisk semicolon. Line 4. import s q l j period runtime period r e f period asterisk semicolon. Line 5. import oracle period s q l j period runtime period asterisk semicolon. Line 6. Incomplete. Line 7. Default Context c n t x t equals. Line 8. oracle period get Connection left parenthesis double quote left angle bracket u r l name right angle bracket double quote comma double quote left angle bracket user name right angle bracket double quote comma double quote left angle bracket password right angle bracket double quote comma true right parenthesis semicolon. Line 9. Default Context period set Default Context left parenthesis c n t x t right parenthesis semicolon. Line 10. Incomplet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8215" y="1992146"/>
            <a:ext cx="7987569" cy="2382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02923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10.6 Java </a:t>
            </a:r>
            <a:r>
              <a:rPr lang="en-IN" dirty="0" smtClean="0"/>
              <a:t>Program Variables Used in S</a:t>
            </a:r>
            <a:r>
              <a:rPr lang="en-IN" sz="100" dirty="0" smtClean="0"/>
              <a:t> </a:t>
            </a:r>
            <a:r>
              <a:rPr lang="en-IN" dirty="0" smtClean="0"/>
              <a:t>Q</a:t>
            </a:r>
            <a:r>
              <a:rPr lang="en-IN" sz="100" dirty="0" smtClean="0"/>
              <a:t> </a:t>
            </a:r>
            <a:r>
              <a:rPr lang="en-IN" dirty="0" smtClean="0"/>
              <a:t>L</a:t>
            </a:r>
            <a:r>
              <a:rPr lang="en-IN" sz="100" dirty="0" smtClean="0"/>
              <a:t> </a:t>
            </a:r>
            <a:r>
              <a:rPr lang="en-IN" dirty="0" smtClean="0"/>
              <a:t>J Examples </a:t>
            </a:r>
            <a:r>
              <a:rPr lang="en-IN" dirty="0"/>
              <a:t>J1 and J2</a:t>
            </a:r>
          </a:p>
        </p:txBody>
      </p:sp>
      <p:pic>
        <p:nvPicPr>
          <p:cNvPr id="4" name="Picture 2" descr="Computer code has 4 lines. The lines read as follows. Line 1. string d name comma s s n comma f name comma f n comma l name comma l n comma b date comma address semicolon. Line 2. c h a r sex comma m i n i t comma m i semicolon. Line 3. double salary comma s a l semicolon. Line 4. integer d n o comma d number semicolo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8215" y="1809502"/>
            <a:ext cx="7987569" cy="2095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30872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Figure 10.7 Program Segment J1, a Java Program Segment with </a:t>
            </a:r>
            <a:r>
              <a:rPr lang="en-IN" dirty="0" smtClean="0"/>
              <a:t>S</a:t>
            </a:r>
            <a:r>
              <a:rPr lang="en-IN" sz="100" dirty="0" smtClean="0"/>
              <a:t> </a:t>
            </a:r>
            <a:r>
              <a:rPr lang="en-IN" dirty="0" smtClean="0"/>
              <a:t>Q</a:t>
            </a:r>
            <a:r>
              <a:rPr lang="en-IN" sz="100" dirty="0" smtClean="0"/>
              <a:t> </a:t>
            </a:r>
            <a:r>
              <a:rPr lang="en-IN" dirty="0" smtClean="0"/>
              <a:t>L</a:t>
            </a:r>
            <a:r>
              <a:rPr lang="en-IN" sz="100" dirty="0" smtClean="0"/>
              <a:t> </a:t>
            </a:r>
            <a:r>
              <a:rPr lang="en-IN" dirty="0" smtClean="0"/>
              <a:t>J</a:t>
            </a:r>
            <a:endParaRPr lang="en-IN" dirty="0"/>
          </a:p>
        </p:txBody>
      </p:sp>
      <p:pic>
        <p:nvPicPr>
          <p:cNvPr id="4" name="Picture 2" descr="Computer code has 11 lines. The lines read as follows. Line 1. forward slash forward slash Program Segment J1 colon. Line 2. s s n equals read Entry left parenthesis double quote Enter a Social Security Number colon double quote right parenthesis semicolon. Line 3. try left brace. Line 4, indented once. hash s q l left brace SELECT F name comma M i n i t comma L name comma Address comma Salary. Line 5, indented twice. INTO colon f name comma colon m i n i t comma colon l name comma colon address comma colon salary. Line 6, indented twice. FROM EMPLOYEE WHERE S s n equals colon s s n right brace semicolon. Line 7. right brace catch left parenthesis S Q L Exception s e right parenthesis left brace. Line 8, indented twice. System period out period print l n left parenthesis double quote Social Security Number does not exist colon double quote plus s s n right parenthesis semicolon. Line 9, indented twice. Return semicolon. Line 10, indented once. right brace. Line 11. System period out period print l n left parenthesis f name plus double quote double quote plus m i n i t plus double quote double quote plus l name plus double quote double quote plus address plus double quote double quote plus salary right parenthesi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8278" y="1798016"/>
            <a:ext cx="8067445" cy="2798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233333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IN" dirty="0"/>
              <a:t>Retrieving Multiple Tuples in </a:t>
            </a:r>
            <a:r>
              <a:rPr lang="en-IN" dirty="0" smtClean="0"/>
              <a:t>S</a:t>
            </a:r>
            <a:r>
              <a:rPr lang="en-IN" sz="100" dirty="0" smtClean="0"/>
              <a:t> </a:t>
            </a:r>
            <a:r>
              <a:rPr lang="en-IN" dirty="0" smtClean="0"/>
              <a:t>Q</a:t>
            </a:r>
            <a:r>
              <a:rPr lang="en-IN" sz="100" dirty="0" smtClean="0"/>
              <a:t> </a:t>
            </a:r>
            <a:r>
              <a:rPr lang="en-IN" dirty="0" smtClean="0"/>
              <a:t>L</a:t>
            </a:r>
            <a:r>
              <a:rPr lang="en-IN" sz="100" dirty="0" smtClean="0"/>
              <a:t> </a:t>
            </a:r>
            <a:r>
              <a:rPr lang="en-IN" dirty="0" smtClean="0"/>
              <a:t>J </a:t>
            </a:r>
            <a:r>
              <a:rPr lang="en-IN" dirty="0"/>
              <a:t>Using Iterators</a:t>
            </a:r>
          </a:p>
        </p:txBody>
      </p:sp>
      <p:sp>
        <p:nvSpPr>
          <p:cNvPr id="4" name="Text Placeholder 3"/>
          <p:cNvSpPr>
            <a:spLocks noGrp="1"/>
          </p:cNvSpPr>
          <p:nvPr>
            <p:ph type="body" idx="1"/>
          </p:nvPr>
        </p:nvSpPr>
        <p:spPr/>
        <p:txBody>
          <a:bodyPr/>
          <a:lstStyle/>
          <a:p>
            <a:r>
              <a:rPr lang="en-US" altLang="en-US" b="1" dirty="0" smtClean="0"/>
              <a:t>Iterator</a:t>
            </a:r>
            <a:endParaRPr lang="en-US" altLang="en-US" b="1" dirty="0"/>
          </a:p>
          <a:p>
            <a:pPr lvl="1"/>
            <a:r>
              <a:rPr lang="en-US" altLang="en-US" dirty="0"/>
              <a:t>Object associated with a collection (set or multiset) of records in a query result</a:t>
            </a:r>
          </a:p>
          <a:p>
            <a:r>
              <a:rPr lang="en-US" altLang="en-US" b="1" dirty="0"/>
              <a:t>Named </a:t>
            </a:r>
            <a:r>
              <a:rPr lang="en-US" altLang="en-US" b="1" dirty="0" smtClean="0"/>
              <a:t>iterator</a:t>
            </a:r>
            <a:endParaRPr lang="en-US" altLang="en-US" b="1" dirty="0"/>
          </a:p>
          <a:p>
            <a:pPr lvl="1"/>
            <a:r>
              <a:rPr lang="en-US" altLang="en-US" dirty="0"/>
              <a:t>Associated with a query result by listing attribute names and types in query result</a:t>
            </a:r>
          </a:p>
          <a:p>
            <a:r>
              <a:rPr lang="en-US" altLang="en-US" b="1" dirty="0"/>
              <a:t>Positional</a:t>
            </a:r>
            <a:r>
              <a:rPr lang="en-US" altLang="en-US" dirty="0"/>
              <a:t> </a:t>
            </a:r>
            <a:r>
              <a:rPr lang="en-US" altLang="en-US" b="1" dirty="0" smtClean="0"/>
              <a:t>iterator</a:t>
            </a:r>
            <a:endParaRPr lang="en-US" altLang="en-US" b="1" dirty="0"/>
          </a:p>
          <a:p>
            <a:pPr lvl="1"/>
            <a:r>
              <a:rPr lang="en-US" altLang="en-US" dirty="0"/>
              <a:t>Lists only attribute types in query result</a:t>
            </a:r>
            <a:endParaRPr lang="en-IN" dirty="0"/>
          </a:p>
        </p:txBody>
      </p:sp>
    </p:spTree>
    <p:extLst>
      <p:ext uri="{BB962C8B-B14F-4D97-AF65-F5344CB8AC3E}">
        <p14:creationId xmlns:p14="http://schemas.microsoft.com/office/powerpoint/2010/main" val="16621315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IN" sz="2800" dirty="0"/>
              <a:t>Figure 10.8 Program Segment J2A, a Java Program Segment That Uses a Named Iterator to Print Employee Information in a Particular Department</a:t>
            </a:r>
          </a:p>
        </p:txBody>
      </p:sp>
      <p:pic>
        <p:nvPicPr>
          <p:cNvPr id="6" name="Picture 2" descr="Computer code has 18 lines. The lines read as follows. Line 1. forward slash forward slash Program Segment J 2 A colon. Line 2. d name equals read Entry left parenthesis double quote Enter the Department Name colon double quote right parenthesis semicolon. Line 3. try left brace. Line 4, indented once. hash s q l left brace SELECT D number INTO colon d number. Line 5, indented twice. FROM DEPARTMENT WHERE D name equals colon d name right brace semicolon. Line 6. right brace catch left parenthesis S Q L Exception s e right parenthesis left brace. Line 7, indented once. System period out period print l n left parenthesis double quote Department does not exist colon double quote plus d name right parenthesis semicolon. Line 8, indented once. Return semicolon. Line 9, indented once. right brace. Line 10. System period out period print line left parenthesis double quote Employee information for Department colon double quote plus d name right parenthesis semicolon. Line 11. hash s q l iterator E m p left parenthesis String s s n comma String f name comma String m i n i t comma String l name comma double salary right parenthesis semicolon. Line 12. E m p e equals null semicolon. Line 13. hash, s q l, e equals left brace SELECT s s n comma f name comma m i n i t comma l name comma salary. Line 14, indented once. FROM EMPLOYEE WHERE D, n o equals colon d number right brace semicolon. Line 15. while left parenthesis e period next left parenthesis right parenthesis right parenthesis left brace. Line 16, indented once. System period out period print line left parenthesis e period s s n plus double quote double quote plus e period f name plus double quote double quote plus e period m i n i t plus double quote double quote plus e period l name plus double quote double quote plus e period salary right parenthesis semicolon. Line 17. right brace semicolon. Line 18. e period close left parenthesis right parenthesis semicolo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46926" y="1747674"/>
            <a:ext cx="7450149" cy="445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78210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ctr"/>
          <a:lstStyle/>
          <a:p>
            <a:r>
              <a:rPr lang="en-IN" sz="2800" dirty="0"/>
              <a:t>Figure 10.9 Program Segment J2B, a Java Program Segment That Uses a Positional Iterator to Print Employee Information in a Particular Department</a:t>
            </a:r>
          </a:p>
        </p:txBody>
      </p:sp>
      <p:pic>
        <p:nvPicPr>
          <p:cNvPr id="6" name="Picture 2" descr="Computer code has 20 lines. The lines read as follows. Line 1. forward slash forward slash Program Segment J 2 B colon. Line 2. d name equals read Entry left parenthesis double quote Enter the Department Name colon double quote right parenthesis semicolon. Line 3. try left brace. Line 4, indented once. hash s q l left brace SELECT D number INTO colon d number. Line 5, indented twice. FROM DEPARTMENT WHERE D name equals colon d name right brace semicolon. Line 6. right brace catch left parenthesis S Q L Exception se right parenthesis left brace. Line 7, indented once. System period out period print l n left parenthesis double quote Department does not exist colon double quote plus d name right parenthesis semicolon. Line 8, indented once. Return semicolon. Line 9, indented once. right brace. Line 10. System period out period print line left parenthesis double quote Employee information for Department colon double quote plus d name right parenthesis semicolon. Line 11. hash s q l iterator E m p p o s left parenthesis String comma String comma String comma String comma double right parenthesis semicolon. Line 12. E m p p o s e equals null semicolon. Line 13. hash, s q l, e equals left brace SELECT s s n comma f name comma m i n i t comma l name comma salary. Line 14, indented once. FROM EMPLOYEE WHERE D, n o equals colon d number right brace semicolon. Line 15. hash s q l left brace FETCH colon e INTO colon s s n comma colon f n comma colon m i comma colon l n comma colon s a l right brace semicolon. Line 16. while left parenthesis exclamation point e period end Fetch left parenthesis right parenthesis right parenthesis left brace. Line 17, indented once. System period out period print line left parenthesis s s n plus double quote double quote plus f n plus double quote double quote plus m i plus double quote double quote plus l n plus double quote double quote plus s a l right parenthesis semicolon. Line 18, indented once. hash s q l left brace FET CH colon e INTO colon s s n comma colon f n comma colon mi comma colon l n comma colon s a l right brace semicolon. Line 19. right brace semicolon. Line 20. e period close left parenthesis right parenthesis semicolo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72051" y="1890399"/>
            <a:ext cx="7599897" cy="433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9130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dirty="0" smtClean="0"/>
              <a:t>Database </a:t>
            </a:r>
            <a:r>
              <a:rPr lang="en-US" altLang="en-US" dirty="0"/>
              <a:t>Programming with </a:t>
            </a:r>
            <a:r>
              <a:rPr lang="en-US" altLang="en-US" dirty="0" smtClean="0"/>
              <a:t>Function Calls</a:t>
            </a:r>
            <a:r>
              <a:rPr lang="en-US" altLang="en-US" dirty="0"/>
              <a:t>: </a:t>
            </a:r>
            <a:r>
              <a:rPr lang="en-US" altLang="en-US" dirty="0" smtClean="0"/>
              <a:t>S</a:t>
            </a:r>
            <a:r>
              <a:rPr lang="en-US" altLang="en-US" sz="100" dirty="0" smtClean="0"/>
              <a:t> </a:t>
            </a:r>
            <a:r>
              <a:rPr lang="en-US" altLang="en-US" dirty="0" smtClean="0"/>
              <a:t>Q</a:t>
            </a:r>
            <a:r>
              <a:rPr lang="en-US" altLang="en-US" sz="100" dirty="0" smtClean="0"/>
              <a:t> </a:t>
            </a:r>
            <a:r>
              <a:rPr lang="en-US" altLang="en-US" dirty="0" smtClean="0"/>
              <a:t>L/C</a:t>
            </a:r>
            <a:r>
              <a:rPr lang="en-US" altLang="en-US" sz="100" dirty="0" smtClean="0"/>
              <a:t> </a:t>
            </a:r>
            <a:r>
              <a:rPr lang="en-US" altLang="en-US" dirty="0" smtClean="0"/>
              <a:t>L</a:t>
            </a:r>
            <a:r>
              <a:rPr lang="en-US" altLang="en-US" sz="100" dirty="0" smtClean="0"/>
              <a:t> </a:t>
            </a:r>
            <a:r>
              <a:rPr lang="en-US" altLang="en-US" dirty="0" smtClean="0"/>
              <a:t>I </a:t>
            </a:r>
            <a:r>
              <a:rPr lang="en-US" altLang="en-US" dirty="0"/>
              <a:t>&amp; </a:t>
            </a:r>
            <a:r>
              <a:rPr lang="en-US" altLang="en-US" dirty="0" smtClean="0"/>
              <a:t>J</a:t>
            </a:r>
            <a:r>
              <a:rPr lang="en-US" altLang="en-US" sz="100" dirty="0" smtClean="0"/>
              <a:t> </a:t>
            </a:r>
            <a:r>
              <a:rPr lang="en-US" altLang="en-US" dirty="0" smtClean="0"/>
              <a:t>D</a:t>
            </a:r>
            <a:r>
              <a:rPr lang="en-US" altLang="en-US" sz="100" dirty="0" smtClean="0"/>
              <a:t> </a:t>
            </a:r>
            <a:r>
              <a:rPr lang="en-US" altLang="en-US" dirty="0" smtClean="0"/>
              <a:t>B</a:t>
            </a:r>
            <a:r>
              <a:rPr lang="en-US" altLang="en-US" sz="100" dirty="0" smtClean="0"/>
              <a:t> </a:t>
            </a:r>
            <a:r>
              <a:rPr lang="en-US" altLang="en-US" dirty="0" smtClean="0"/>
              <a:t>C</a:t>
            </a:r>
            <a:endParaRPr lang="en-IN" dirty="0"/>
          </a:p>
        </p:txBody>
      </p:sp>
      <p:sp>
        <p:nvSpPr>
          <p:cNvPr id="4" name="Text Placeholder 3"/>
          <p:cNvSpPr>
            <a:spLocks noGrp="1"/>
          </p:cNvSpPr>
          <p:nvPr>
            <p:ph type="body" idx="1"/>
          </p:nvPr>
        </p:nvSpPr>
        <p:spPr/>
        <p:txBody>
          <a:bodyPr/>
          <a:lstStyle/>
          <a:p>
            <a:r>
              <a:rPr lang="en-US" altLang="en-US" dirty="0"/>
              <a:t>Use of function calls</a:t>
            </a:r>
          </a:p>
          <a:p>
            <a:pPr lvl="1"/>
            <a:r>
              <a:rPr lang="en-US" altLang="en-US" b="1" dirty="0"/>
              <a:t>Dynamic</a:t>
            </a:r>
            <a:r>
              <a:rPr lang="en-US" altLang="en-US" dirty="0"/>
              <a:t> approach for database programming</a:t>
            </a:r>
          </a:p>
          <a:p>
            <a:r>
              <a:rPr lang="en-US" altLang="en-US" dirty="0"/>
              <a:t>Library of functions</a:t>
            </a:r>
          </a:p>
          <a:p>
            <a:pPr lvl="1"/>
            <a:r>
              <a:rPr lang="en-US" altLang="en-US" dirty="0"/>
              <a:t>Also known as </a:t>
            </a:r>
            <a:r>
              <a:rPr lang="en-US" altLang="en-US" b="1" dirty="0"/>
              <a:t>application programming interface (</a:t>
            </a:r>
            <a:r>
              <a:rPr lang="en-US" altLang="en-US" b="1" dirty="0" smtClean="0"/>
              <a:t>A</a:t>
            </a:r>
            <a:r>
              <a:rPr lang="en-US" altLang="en-US" sz="100" b="1" dirty="0" smtClean="0"/>
              <a:t> </a:t>
            </a:r>
            <a:r>
              <a:rPr lang="en-US" altLang="en-US" b="1" dirty="0" smtClean="0"/>
              <a:t>P</a:t>
            </a:r>
            <a:r>
              <a:rPr lang="en-US" altLang="en-US" sz="100" b="1" dirty="0" smtClean="0"/>
              <a:t> </a:t>
            </a:r>
            <a:r>
              <a:rPr lang="en-US" altLang="en-US" b="1" dirty="0" smtClean="0"/>
              <a:t>I</a:t>
            </a:r>
            <a:r>
              <a:rPr lang="en-US" altLang="en-US" b="1" dirty="0"/>
              <a:t>)</a:t>
            </a:r>
          </a:p>
          <a:p>
            <a:pPr lvl="1"/>
            <a:r>
              <a:rPr lang="en-US" altLang="en-US" dirty="0"/>
              <a:t>Used to access database</a:t>
            </a:r>
          </a:p>
          <a:p>
            <a:r>
              <a:rPr lang="en-US" altLang="en-US" b="1" dirty="0" smtClean="0"/>
              <a:t>S</a:t>
            </a:r>
            <a:r>
              <a:rPr lang="en-US" altLang="en-US" sz="100" b="1" dirty="0" smtClean="0"/>
              <a:t> </a:t>
            </a:r>
            <a:r>
              <a:rPr lang="en-US" altLang="en-US" b="1" dirty="0" smtClean="0"/>
              <a:t>Q</a:t>
            </a:r>
            <a:r>
              <a:rPr lang="en-US" altLang="en-US" sz="100" b="1" dirty="0" smtClean="0"/>
              <a:t> </a:t>
            </a:r>
            <a:r>
              <a:rPr lang="en-US" altLang="en-US" b="1" dirty="0" smtClean="0"/>
              <a:t>L </a:t>
            </a:r>
            <a:r>
              <a:rPr lang="en-US" altLang="en-US" b="1" dirty="0"/>
              <a:t>Call Level Interface </a:t>
            </a:r>
            <a:r>
              <a:rPr lang="en-US" altLang="en-US" b="1" dirty="0" smtClean="0"/>
              <a:t>(</a:t>
            </a:r>
            <a:r>
              <a:rPr lang="en-US" altLang="en-US" b="1" dirty="0"/>
              <a:t>S</a:t>
            </a:r>
            <a:r>
              <a:rPr lang="en-US" altLang="en-US" sz="100" b="1" dirty="0"/>
              <a:t> </a:t>
            </a:r>
            <a:r>
              <a:rPr lang="en-US" altLang="en-US" b="1" dirty="0"/>
              <a:t>Q</a:t>
            </a:r>
            <a:r>
              <a:rPr lang="en-US" altLang="en-US" sz="100" b="1" dirty="0"/>
              <a:t> </a:t>
            </a:r>
            <a:r>
              <a:rPr lang="en-US" altLang="en-US" b="1" dirty="0" smtClean="0"/>
              <a:t>L/C</a:t>
            </a:r>
            <a:r>
              <a:rPr lang="en-US" altLang="en-US" sz="100" b="1" dirty="0" smtClean="0"/>
              <a:t> </a:t>
            </a:r>
            <a:r>
              <a:rPr lang="en-US" altLang="en-US" b="1" dirty="0" smtClean="0"/>
              <a:t>L</a:t>
            </a:r>
            <a:r>
              <a:rPr lang="en-US" altLang="en-US" sz="100" b="1" dirty="0" smtClean="0"/>
              <a:t> </a:t>
            </a:r>
            <a:r>
              <a:rPr lang="en-US" altLang="en-US" b="1" dirty="0" smtClean="0"/>
              <a:t>I</a:t>
            </a:r>
            <a:r>
              <a:rPr lang="en-US" altLang="en-US" b="1" dirty="0"/>
              <a:t>)</a:t>
            </a:r>
          </a:p>
          <a:p>
            <a:pPr lvl="1"/>
            <a:r>
              <a:rPr lang="en-US" altLang="en-US" dirty="0"/>
              <a:t>Part of S</a:t>
            </a:r>
            <a:r>
              <a:rPr lang="en-US" altLang="en-US" sz="100" dirty="0"/>
              <a:t> </a:t>
            </a:r>
            <a:r>
              <a:rPr lang="en-US" altLang="en-US" dirty="0"/>
              <a:t>Q</a:t>
            </a:r>
            <a:r>
              <a:rPr lang="en-US" altLang="en-US" sz="100" dirty="0"/>
              <a:t> </a:t>
            </a:r>
            <a:r>
              <a:rPr lang="en-US" altLang="en-US" dirty="0"/>
              <a:t>L</a:t>
            </a:r>
            <a:r>
              <a:rPr lang="en-US" altLang="en-US" dirty="0" smtClean="0"/>
              <a:t> standard</a:t>
            </a:r>
            <a:endParaRPr lang="en-US" altLang="en-US" dirty="0"/>
          </a:p>
        </p:txBody>
      </p:sp>
    </p:spTree>
    <p:extLst>
      <p:ext uri="{BB962C8B-B14F-4D97-AF65-F5344CB8AC3E}">
        <p14:creationId xmlns:p14="http://schemas.microsoft.com/office/powerpoint/2010/main" val="177263313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smtClean="0"/>
              <a:t>S</a:t>
            </a:r>
            <a:r>
              <a:rPr lang="en-US" altLang="en-US" sz="100" dirty="0" smtClean="0"/>
              <a:t> </a:t>
            </a:r>
            <a:r>
              <a:rPr lang="en-US" altLang="en-US" sz="3200" dirty="0" smtClean="0"/>
              <a:t>Q</a:t>
            </a:r>
            <a:r>
              <a:rPr lang="en-US" altLang="en-US" sz="100" dirty="0" smtClean="0"/>
              <a:t> </a:t>
            </a:r>
            <a:r>
              <a:rPr lang="en-US" altLang="en-US" sz="3200" dirty="0" smtClean="0"/>
              <a:t>L/C</a:t>
            </a:r>
            <a:r>
              <a:rPr lang="en-US" altLang="en-US" sz="100" dirty="0" smtClean="0"/>
              <a:t> </a:t>
            </a:r>
            <a:r>
              <a:rPr lang="en-US" altLang="en-US" sz="3200" dirty="0" smtClean="0"/>
              <a:t>L</a:t>
            </a:r>
            <a:r>
              <a:rPr lang="en-US" altLang="en-US" sz="100" dirty="0" smtClean="0"/>
              <a:t> </a:t>
            </a:r>
            <a:r>
              <a:rPr lang="en-US" altLang="en-US" sz="3200" dirty="0" smtClean="0"/>
              <a:t>I</a:t>
            </a:r>
            <a:r>
              <a:rPr lang="en-US" altLang="en-US" sz="3200" dirty="0"/>
              <a:t>: Using </a:t>
            </a:r>
            <a:r>
              <a:rPr lang="en-US" altLang="en-US" sz="3200" dirty="0" smtClean="0"/>
              <a:t>C as </a:t>
            </a:r>
            <a:r>
              <a:rPr lang="en-US" altLang="en-US" sz="3200" dirty="0"/>
              <a:t>the Host </a:t>
            </a:r>
            <a:r>
              <a:rPr lang="en-US" altLang="en-US" sz="3200" dirty="0" smtClean="0"/>
              <a:t>Language </a:t>
            </a:r>
            <a:r>
              <a:rPr lang="en-US" altLang="en-US" sz="2000" b="0" dirty="0" smtClean="0"/>
              <a:t>(1 of 2)</a:t>
            </a:r>
            <a:endParaRPr lang="en-IN" sz="2000" b="0" dirty="0"/>
          </a:p>
        </p:txBody>
      </p:sp>
      <p:sp>
        <p:nvSpPr>
          <p:cNvPr id="3" name="Text Placeholder 2"/>
          <p:cNvSpPr>
            <a:spLocks noGrp="1"/>
          </p:cNvSpPr>
          <p:nvPr>
            <p:ph type="body" idx="1"/>
          </p:nvPr>
        </p:nvSpPr>
        <p:spPr/>
        <p:txBody>
          <a:bodyPr/>
          <a:lstStyle/>
          <a:p>
            <a:r>
              <a:rPr lang="en-US" altLang="en-US" b="1" dirty="0"/>
              <a:t>Environment </a:t>
            </a:r>
            <a:r>
              <a:rPr lang="en-US" altLang="en-US" b="1" dirty="0" smtClean="0"/>
              <a:t>record</a:t>
            </a:r>
            <a:endParaRPr lang="en-US" altLang="en-US" b="1" dirty="0"/>
          </a:p>
          <a:p>
            <a:pPr lvl="1"/>
            <a:r>
              <a:rPr lang="en-US" altLang="en-US" dirty="0"/>
              <a:t>Track one or more database </a:t>
            </a:r>
            <a:r>
              <a:rPr lang="en-US" altLang="en-US" dirty="0" smtClean="0"/>
              <a:t>connections</a:t>
            </a:r>
            <a:endParaRPr lang="en-US" altLang="en-US" dirty="0"/>
          </a:p>
          <a:p>
            <a:pPr lvl="1"/>
            <a:r>
              <a:rPr lang="en-US" altLang="en-US" dirty="0"/>
              <a:t>Set environment information</a:t>
            </a:r>
          </a:p>
          <a:p>
            <a:r>
              <a:rPr lang="en-US" altLang="en-US" b="1" dirty="0"/>
              <a:t>Connection </a:t>
            </a:r>
            <a:r>
              <a:rPr lang="en-US" altLang="en-US" b="1" dirty="0" smtClean="0"/>
              <a:t>record</a:t>
            </a:r>
            <a:endParaRPr lang="en-US" altLang="en-US" b="1" dirty="0"/>
          </a:p>
          <a:p>
            <a:pPr lvl="1"/>
            <a:r>
              <a:rPr lang="en-US" altLang="en-US" dirty="0"/>
              <a:t>Keeps track of information needed for a particular database connection</a:t>
            </a:r>
          </a:p>
          <a:p>
            <a:r>
              <a:rPr lang="en-US" altLang="en-US" b="1" dirty="0"/>
              <a:t>Statement record</a:t>
            </a:r>
          </a:p>
          <a:p>
            <a:pPr lvl="1"/>
            <a:r>
              <a:rPr lang="en-US" altLang="en-US" dirty="0"/>
              <a:t>Keeps track of the information needed for one </a:t>
            </a:r>
            <a:r>
              <a:rPr lang="en-US" altLang="en-US" dirty="0" smtClean="0"/>
              <a:t>S</a:t>
            </a:r>
            <a:r>
              <a:rPr lang="en-US" altLang="en-US" sz="100" dirty="0" smtClean="0"/>
              <a:t> </a:t>
            </a:r>
            <a:r>
              <a:rPr lang="en-US" altLang="en-US" dirty="0" smtClean="0"/>
              <a:t>Q</a:t>
            </a:r>
            <a:r>
              <a:rPr lang="en-US" altLang="en-US" sz="100" dirty="0" smtClean="0"/>
              <a:t> </a:t>
            </a:r>
            <a:r>
              <a:rPr lang="en-US" altLang="en-US" dirty="0" smtClean="0"/>
              <a:t>L </a:t>
            </a:r>
            <a:r>
              <a:rPr lang="en-US" altLang="en-US" dirty="0"/>
              <a:t>statement</a:t>
            </a:r>
            <a:endParaRPr lang="en-IN" dirty="0"/>
          </a:p>
        </p:txBody>
      </p:sp>
    </p:spTree>
    <p:extLst>
      <p:ext uri="{BB962C8B-B14F-4D97-AF65-F5344CB8AC3E}">
        <p14:creationId xmlns:p14="http://schemas.microsoft.com/office/powerpoint/2010/main" val="524380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Introduction to </a:t>
            </a:r>
            <a:r>
              <a:rPr lang="en-IN" dirty="0" smtClean="0"/>
              <a:t>S</a:t>
            </a:r>
            <a:r>
              <a:rPr lang="en-IN" sz="100" dirty="0" smtClean="0"/>
              <a:t> </a:t>
            </a:r>
            <a:r>
              <a:rPr lang="en-IN" dirty="0" smtClean="0"/>
              <a:t>Q</a:t>
            </a:r>
            <a:r>
              <a:rPr lang="en-IN" sz="100" dirty="0" smtClean="0"/>
              <a:t> </a:t>
            </a:r>
            <a:r>
              <a:rPr lang="en-IN" dirty="0" smtClean="0"/>
              <a:t>L Programming </a:t>
            </a:r>
            <a:r>
              <a:rPr lang="en-IN" dirty="0"/>
              <a:t>Techniques</a:t>
            </a:r>
          </a:p>
        </p:txBody>
      </p:sp>
      <p:sp>
        <p:nvSpPr>
          <p:cNvPr id="3" name="Text Placeholder 2"/>
          <p:cNvSpPr>
            <a:spLocks noGrp="1"/>
          </p:cNvSpPr>
          <p:nvPr>
            <p:ph type="body" idx="1"/>
          </p:nvPr>
        </p:nvSpPr>
        <p:spPr/>
        <p:txBody>
          <a:bodyPr/>
          <a:lstStyle/>
          <a:p>
            <a:r>
              <a:rPr lang="en-IN" b="1" dirty="0"/>
              <a:t>Database applications</a:t>
            </a:r>
          </a:p>
          <a:p>
            <a:pPr lvl="1"/>
            <a:r>
              <a:rPr lang="en-IN" dirty="0"/>
              <a:t>Host language</a:t>
            </a:r>
          </a:p>
          <a:p>
            <a:pPr lvl="2"/>
            <a:r>
              <a:rPr lang="en-IN" dirty="0" smtClean="0"/>
              <a:t>Java</a:t>
            </a:r>
            <a:r>
              <a:rPr lang="en-IN" dirty="0"/>
              <a:t>, </a:t>
            </a:r>
            <a:r>
              <a:rPr lang="en-IN" dirty="0" smtClean="0"/>
              <a:t>C/C++/C#, COBOL</a:t>
            </a:r>
            <a:r>
              <a:rPr lang="en-IN" dirty="0"/>
              <a:t>, or some other programming language</a:t>
            </a:r>
          </a:p>
          <a:p>
            <a:pPr lvl="1"/>
            <a:r>
              <a:rPr lang="en-IN" dirty="0"/>
              <a:t>Data sublanguage</a:t>
            </a:r>
          </a:p>
          <a:p>
            <a:pPr lvl="2"/>
            <a:r>
              <a:rPr lang="en-IN" dirty="0" smtClean="0"/>
              <a:t>S</a:t>
            </a:r>
            <a:r>
              <a:rPr lang="en-IN" sz="100" dirty="0" smtClean="0"/>
              <a:t> </a:t>
            </a:r>
            <a:r>
              <a:rPr lang="en-IN" dirty="0" smtClean="0"/>
              <a:t>Q</a:t>
            </a:r>
            <a:r>
              <a:rPr lang="en-IN" sz="100" dirty="0" smtClean="0"/>
              <a:t> </a:t>
            </a:r>
            <a:r>
              <a:rPr lang="en-IN" dirty="0" smtClean="0"/>
              <a:t>L</a:t>
            </a:r>
            <a:endParaRPr lang="en-IN" dirty="0"/>
          </a:p>
          <a:p>
            <a:r>
              <a:rPr lang="en-IN" dirty="0" smtClean="0"/>
              <a:t>S</a:t>
            </a:r>
            <a:r>
              <a:rPr lang="en-IN" sz="100" dirty="0" smtClean="0"/>
              <a:t> </a:t>
            </a:r>
            <a:r>
              <a:rPr lang="en-IN" dirty="0" smtClean="0"/>
              <a:t>Q</a:t>
            </a:r>
            <a:r>
              <a:rPr lang="en-IN" sz="100" dirty="0" smtClean="0"/>
              <a:t> </a:t>
            </a:r>
            <a:r>
              <a:rPr lang="en-IN" dirty="0" smtClean="0"/>
              <a:t>L </a:t>
            </a:r>
            <a:r>
              <a:rPr lang="en-IN" dirty="0"/>
              <a:t>standards</a:t>
            </a:r>
          </a:p>
          <a:p>
            <a:pPr lvl="1"/>
            <a:r>
              <a:rPr lang="en-IN" dirty="0"/>
              <a:t>Continually evolving</a:t>
            </a:r>
          </a:p>
          <a:p>
            <a:pPr lvl="1"/>
            <a:r>
              <a:rPr lang="en-IN" dirty="0"/>
              <a:t>Each </a:t>
            </a:r>
            <a:r>
              <a:rPr lang="en-IN" dirty="0" smtClean="0"/>
              <a:t>D</a:t>
            </a:r>
            <a:r>
              <a:rPr lang="en-IN" sz="100" dirty="0" smtClean="0"/>
              <a:t> </a:t>
            </a:r>
            <a:r>
              <a:rPr lang="en-IN" dirty="0" smtClean="0"/>
              <a:t>B</a:t>
            </a:r>
            <a:r>
              <a:rPr lang="en-IN" sz="100" dirty="0" smtClean="0"/>
              <a:t> </a:t>
            </a:r>
            <a:r>
              <a:rPr lang="en-IN" dirty="0" smtClean="0"/>
              <a:t>M</a:t>
            </a:r>
            <a:r>
              <a:rPr lang="en-IN" sz="100" dirty="0" smtClean="0"/>
              <a:t> </a:t>
            </a:r>
            <a:r>
              <a:rPr lang="en-IN" dirty="0" smtClean="0"/>
              <a:t>S </a:t>
            </a:r>
            <a:r>
              <a:rPr lang="en-IN" dirty="0"/>
              <a:t>vendor may have some variations from standard</a:t>
            </a:r>
          </a:p>
        </p:txBody>
      </p:sp>
    </p:spTree>
    <p:extLst>
      <p:ext uri="{BB962C8B-B14F-4D97-AF65-F5344CB8AC3E}">
        <p14:creationId xmlns:p14="http://schemas.microsoft.com/office/powerpoint/2010/main" val="33404006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smtClean="0"/>
              <a:t>S</a:t>
            </a:r>
            <a:r>
              <a:rPr lang="en-US" altLang="en-US" sz="100" dirty="0" smtClean="0"/>
              <a:t> </a:t>
            </a:r>
            <a:r>
              <a:rPr lang="en-US" altLang="en-US" sz="3200" dirty="0" smtClean="0"/>
              <a:t>Q</a:t>
            </a:r>
            <a:r>
              <a:rPr lang="en-US" altLang="en-US" sz="100" dirty="0" smtClean="0"/>
              <a:t> </a:t>
            </a:r>
            <a:r>
              <a:rPr lang="en-US" altLang="en-US" sz="3200" dirty="0" smtClean="0"/>
              <a:t>L/C</a:t>
            </a:r>
            <a:r>
              <a:rPr lang="en-US" altLang="en-US" sz="100" dirty="0" smtClean="0"/>
              <a:t> </a:t>
            </a:r>
            <a:r>
              <a:rPr lang="en-US" altLang="en-US" sz="3200" dirty="0" smtClean="0"/>
              <a:t>L</a:t>
            </a:r>
            <a:r>
              <a:rPr lang="en-US" altLang="en-US" sz="100" dirty="0" smtClean="0"/>
              <a:t> </a:t>
            </a:r>
            <a:r>
              <a:rPr lang="en-US" altLang="en-US" sz="3200" dirty="0" smtClean="0"/>
              <a:t>I</a:t>
            </a:r>
            <a:r>
              <a:rPr lang="en-US" altLang="en-US" sz="3200" dirty="0"/>
              <a:t>: Using </a:t>
            </a:r>
            <a:r>
              <a:rPr lang="en-US" altLang="en-US" sz="3200" dirty="0" smtClean="0"/>
              <a:t>C as </a:t>
            </a:r>
            <a:r>
              <a:rPr lang="en-US" altLang="en-US" sz="3200" dirty="0"/>
              <a:t>the Host </a:t>
            </a:r>
            <a:r>
              <a:rPr lang="en-US" altLang="en-US" sz="3200" dirty="0" smtClean="0"/>
              <a:t>Language </a:t>
            </a:r>
            <a:r>
              <a:rPr lang="en-US" altLang="en-US" sz="2000" b="0" dirty="0" smtClean="0"/>
              <a:t>(2 of 2)</a:t>
            </a:r>
            <a:endParaRPr lang="en-IN" sz="2000" b="0" dirty="0"/>
          </a:p>
        </p:txBody>
      </p:sp>
      <p:sp>
        <p:nvSpPr>
          <p:cNvPr id="3" name="Text Placeholder 2"/>
          <p:cNvSpPr>
            <a:spLocks noGrp="1"/>
          </p:cNvSpPr>
          <p:nvPr>
            <p:ph type="body" idx="1"/>
          </p:nvPr>
        </p:nvSpPr>
        <p:spPr/>
        <p:txBody>
          <a:bodyPr/>
          <a:lstStyle/>
          <a:p>
            <a:r>
              <a:rPr lang="en-US" altLang="en-US" b="1" dirty="0"/>
              <a:t>Description </a:t>
            </a:r>
            <a:r>
              <a:rPr lang="en-US" altLang="en-US" b="1" dirty="0" smtClean="0"/>
              <a:t>record</a:t>
            </a:r>
            <a:endParaRPr lang="en-US" altLang="en-US" b="1" dirty="0"/>
          </a:p>
          <a:p>
            <a:pPr lvl="1"/>
            <a:r>
              <a:rPr lang="en-US" altLang="en-US" dirty="0"/>
              <a:t>Keeps track of information about tuples or parameters</a:t>
            </a:r>
          </a:p>
          <a:p>
            <a:r>
              <a:rPr lang="en-US" altLang="en-US" b="1" dirty="0"/>
              <a:t>Handle</a:t>
            </a:r>
            <a:r>
              <a:rPr lang="en-US" altLang="en-US" dirty="0"/>
              <a:t> to the record</a:t>
            </a:r>
          </a:p>
          <a:p>
            <a:pPr lvl="1"/>
            <a:r>
              <a:rPr lang="en-US" altLang="en-US" dirty="0"/>
              <a:t>C pointer variable makes record accessible to program</a:t>
            </a:r>
            <a:endParaRPr lang="en-IN" dirty="0"/>
          </a:p>
        </p:txBody>
      </p:sp>
    </p:spTree>
    <p:extLst>
      <p:ext uri="{BB962C8B-B14F-4D97-AF65-F5344CB8AC3E}">
        <p14:creationId xmlns:p14="http://schemas.microsoft.com/office/powerpoint/2010/main" val="14356171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IN" dirty="0"/>
              <a:t>Figure 10.10 Program </a:t>
            </a:r>
            <a:r>
              <a:rPr lang="en-IN" dirty="0" smtClean="0"/>
              <a:t>Segment C</a:t>
            </a:r>
            <a:r>
              <a:rPr lang="en-IN" sz="100" dirty="0" smtClean="0"/>
              <a:t> </a:t>
            </a:r>
            <a:r>
              <a:rPr lang="en-IN" dirty="0" smtClean="0"/>
              <a:t>L</a:t>
            </a:r>
            <a:r>
              <a:rPr lang="en-IN" sz="100" dirty="0" smtClean="0"/>
              <a:t> </a:t>
            </a:r>
            <a:r>
              <a:rPr lang="en-IN" dirty="0" smtClean="0"/>
              <a:t>I</a:t>
            </a:r>
            <a:r>
              <a:rPr lang="en-IN" sz="100" dirty="0" smtClean="0"/>
              <a:t> </a:t>
            </a:r>
            <a:r>
              <a:rPr lang="en-IN" dirty="0" smtClean="0"/>
              <a:t>1</a:t>
            </a:r>
            <a:r>
              <a:rPr lang="en-IN" dirty="0"/>
              <a:t>, a C </a:t>
            </a:r>
            <a:r>
              <a:rPr lang="en-IN" dirty="0" smtClean="0"/>
              <a:t>Program Segment </a:t>
            </a:r>
            <a:r>
              <a:rPr lang="en-IN" dirty="0"/>
              <a:t>with </a:t>
            </a:r>
            <a:r>
              <a:rPr lang="en-IN" dirty="0" smtClean="0"/>
              <a:t>S</a:t>
            </a:r>
            <a:r>
              <a:rPr lang="en-IN" sz="100" dirty="0" smtClean="0"/>
              <a:t> </a:t>
            </a:r>
            <a:r>
              <a:rPr lang="en-IN" dirty="0" smtClean="0"/>
              <a:t>Q</a:t>
            </a:r>
            <a:r>
              <a:rPr lang="en-IN" sz="100" dirty="0" smtClean="0"/>
              <a:t> </a:t>
            </a:r>
            <a:r>
              <a:rPr lang="en-IN" dirty="0" smtClean="0"/>
              <a:t>L/C</a:t>
            </a:r>
            <a:r>
              <a:rPr lang="en-IN" sz="100" dirty="0" smtClean="0"/>
              <a:t> </a:t>
            </a:r>
            <a:r>
              <a:rPr lang="en-IN" dirty="0" smtClean="0"/>
              <a:t>L</a:t>
            </a:r>
            <a:r>
              <a:rPr lang="en-IN" sz="100" dirty="0" smtClean="0"/>
              <a:t> </a:t>
            </a:r>
            <a:r>
              <a:rPr lang="en-IN" dirty="0" smtClean="0"/>
              <a:t>I</a:t>
            </a:r>
            <a:endParaRPr lang="en-IN" dirty="0"/>
          </a:p>
        </p:txBody>
      </p:sp>
      <p:pic>
        <p:nvPicPr>
          <p:cNvPr id="6" name="Picture 2" descr="Computer code has 23 lines. The lines read as follows. Line 1. forward slash forward slash Program C L I 1 colon. Line 2. hash include s q l c l i period h semicolon. Line 3. void print S a l left parenthesis right parenthesis left brace. Line 4. S Q L H S T M T, s t m t 1 semicolon. Line 5. S Q L H D B C, c o n 1 semicolon. Line 6. S Q L H E N V, e n v 1 semicolon. Line 7. S Q L RETURN r e t 1 comma r e t 2 comma r e t 3 comma r e t 4 semicolon. Line 8. r e t 1 equals S Q L A l l o c Handle left parenthesis S Q L underscore HANDLE underscore E N V comma S Q L underscore NULL underscore HANDLE comma ampersand e n v 1 right parenthesis semicolon. Line 9. if left parenthesis exclamation point r e t 1 right parenthesis r e t 2 equals S Q L A l l o c Handle left parenthesis S Q L underscore HANDLE underscore D B C comma e n v 1 comma ampersand c o n 1 right parenthesis else exit semicolon. Line 10. if left parenthesis exclamation point r e t 2 right parenthesis r e t 3 equals S Q L Connect left parenthesis c o n 1 comma double quote d b s double quote comma S Q L underscore N T S comma double quote j s double quote comma S Q L underscore N T S comma double quote x y z double quote comma S Q L underscore N T S right parenthesis else exit semicolon. Line 11. if left parenthesis exclamation point r e t 3 right parenthesis r e t 4 equals S Q L A l l o c Handle left parenthesis S Q L underscore HANDLE underscore S T M T comma c o n 1 comma ampersand s t m t 1 right parenthesis else exit semicolon. Line 12. S Q L Prepare left parenthesis s t m t 1 comma double quote select L name comma Salary from EMPLOYEE where S s n equals question mark double quote comma S Q L underscore N T S right parenthesis semicolon. Line 13. prompt left parenthesis double quote Enter a Social Security Number colon double quote comma s s n right parenthesis semicolon. Line 14. S Q L Bind Parameter left parenthesis s t m t 1 comma 1 comma SQL underscore C H A R comma ampersand s s n comma 9 comma ampersand fetch l e n 1 right parenthesis semicolon. Line 15. r e t 1 equals S Q L Execute left parenthesis s t m t 1 right parenthesis semicolon. Line 16. if left parenthesis exclamation point r e t 1 right parenthesis left brace. Line 17, indented once. S Q L Bind C o l left parenthesis s t m t 1 comma 1 comma S Q L underscore C H A R comma ampersand l name comma 15 comma ampersand fetch l e n 1 right parenthesis semicolon. Line 18, indented once. S Q L Bind C o l left parenthesis s t m t 1 comma 2 comma S Q L underscore FLOAT comma ampersand salary comma 4 comma ampersand fetch l e n 2 right parenthesis semicolon. Line 19, indented once. r e t 2 equals S Q L Fetch left parenthesis s t m t 1 right parenthesis semicolon. Line 20, indented once. if left parenthesis exclamation point r e t 2 right parenthesis print f left parenthesis s s n comma l name comma salary right parenthesis. Line 21, indented twice. else print f left parenthesis double quote Social Security Number does not exist colon double quote comma s s n right parenthesis semicolon. Line 22, indented once. right brace. Line 23. right brac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32702" y="1469537"/>
            <a:ext cx="6878597" cy="4785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06394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IN" sz="2800" dirty="0"/>
              <a:t>Figure 10.11 Program Segment C</a:t>
            </a:r>
            <a:r>
              <a:rPr lang="en-IN" sz="100" dirty="0"/>
              <a:t> </a:t>
            </a:r>
            <a:r>
              <a:rPr lang="en-IN" sz="2800" dirty="0"/>
              <a:t>L</a:t>
            </a:r>
            <a:r>
              <a:rPr lang="en-IN" sz="100" dirty="0"/>
              <a:t> </a:t>
            </a:r>
            <a:r>
              <a:rPr lang="en-IN" sz="2800" dirty="0"/>
              <a:t>I</a:t>
            </a:r>
            <a:r>
              <a:rPr lang="en-IN" sz="100" dirty="0"/>
              <a:t> </a:t>
            </a:r>
            <a:r>
              <a:rPr lang="en-IN" sz="2800" dirty="0"/>
              <a:t>2, a C Program Segment That Uses S</a:t>
            </a:r>
            <a:r>
              <a:rPr lang="en-IN" sz="100" dirty="0"/>
              <a:t> </a:t>
            </a:r>
            <a:r>
              <a:rPr lang="en-IN" sz="2800" dirty="0"/>
              <a:t>Q</a:t>
            </a:r>
            <a:r>
              <a:rPr lang="en-IN" sz="100" dirty="0"/>
              <a:t> </a:t>
            </a:r>
            <a:r>
              <a:rPr lang="en-IN" sz="2800" dirty="0"/>
              <a:t>L/C</a:t>
            </a:r>
            <a:r>
              <a:rPr lang="en-IN" sz="100" dirty="0"/>
              <a:t> </a:t>
            </a:r>
            <a:r>
              <a:rPr lang="en-IN" sz="2800" dirty="0"/>
              <a:t>L</a:t>
            </a:r>
            <a:r>
              <a:rPr lang="en-IN" sz="100" dirty="0"/>
              <a:t> </a:t>
            </a:r>
            <a:r>
              <a:rPr lang="en-IN" sz="2800" dirty="0"/>
              <a:t>I for a Query with a Collection of Tuples in Its Result</a:t>
            </a:r>
          </a:p>
        </p:txBody>
      </p:sp>
      <p:pic>
        <p:nvPicPr>
          <p:cNvPr id="4" name="Picture 2" descr="Computer code has 25 lines. The lines read as follows. Line 1. forward slash forward slash Program Segment C L I 2 colon. Line 2. hash include s q l c l i period h semicolon. Line 3. void print Department E m p s left parenthesis right parenthesis left brace. Line 4. S Q L H S T M T, s t m t 1 semicolon. Line 5. S Q L H D B C, c o n 1 semicolon. Line 6. S Q L H E N V, e n v 1 semicolon. Line 7. S Q L RETURN r e t 1 comma r e t 2 comma r e t 3 comma r e t 4 semicolon. Line 8. r e t 1 equals S Q L A l l o c Handle left parenthesis S Q L underscore HANDLE underscore E N V comma S Q L underscore NULL underscore HANDLE comma ampersand e n v 1 right parenthesis semicolon. Line 9. if left parenthesis exclamation point r e t 1 right parenthesis r e t 2 equals S Q L A l l o c Handle left parenthesis SQL underscore HANDLE underscore D B C comma e n v 1 comma ampersand c o n 1 right parenthesis else exit semicolon. Line 10. if left parenthesis exclamation point r e t 2 right parenthesis r e t 3 equals S Q L Connect left parenthesis c o n 1 comma double quote d b s double quote comma S Q L underscore N T S comma double quote j s double quote comma S Q L underscore N T S comma double quote x y z double quote comma S Q L underscore N T S right parenthesis else exit semicolon. Line 11. if left parenthesis exclamation point r e t 3 right parenthesis r e t 4 equals S Q L A l l o c Handle left parenthesis S Q L underscore HANDLE underscore S T M T comma c o n 1 comma ampersand s t m t 1 right parenthesis else exit semicolon. Line 12. S Q L Prepare left parenthesis s t m t 1 comma double quote select L name comma Salary from EMPLOYEE where D, n o equals question mark double quote comma S Q L underscore N T S right parenthesis semicolon. Line 13. prompt left parenthesis double quote Enter the Department Number colon double quote comma d, n o right parenthesis semicolon. Line 14. S Q L Bind Parameter left parenthesis s t m t 1 comma 1 comma S Q L underscore INTEGER comma ampersand d, n o comma 4 comma ampersand fetch l e n 1 right parenthesis semicolon. Line 15. r e t 1 equals S Q L Execute left parenthesis s t m t 1 right parenthesis semicolon. Line 16. if left parenthesis exclamation point r e t 1 right parenthesis left brace. Line 17, indented once. S Q L Bind C o l left parenthesis s t m t 1 comma 1 comma S Q L underscore C H A R comma ampersand l name comma 15 comma ampersand fetch l e n 1 right parenthesis semicolon. Line 18, indented once. S Q L Bind C o l left parenthesis s t m t 1 comma 2 comma S Q L underscore FLOAT comma ampersand salary comma 4 comma ampersand fetch l e n 2 right parenthesis semicolon. Line 19, indented once. r e t 2 equals S Q L Fetch left parenthesis s t m t 1 right parenthesis semicolon. Line 20, indented once. while left parenthesis exclamation point r e t 2 right parenthesis left brace. Line 21, indented twice. print f left parenthesis l name comma salary right parenthesis semicolon. Line 22, indented twice. r e t 2 equals S Q L Fetch left parenthesis s t m t 1 right parenthesis semicolon. Line 23, indented twice. right brace. Line 24, indented once. right brace. Line 25. right brac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33980" y="1741429"/>
            <a:ext cx="6076040" cy="4598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867279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en-US" dirty="0" smtClean="0"/>
              <a:t>J</a:t>
            </a:r>
            <a:r>
              <a:rPr lang="en-US" altLang="en-US" sz="100" dirty="0" smtClean="0"/>
              <a:t> </a:t>
            </a:r>
            <a:r>
              <a:rPr lang="en-US" altLang="en-US" dirty="0" smtClean="0"/>
              <a:t>D</a:t>
            </a:r>
            <a:r>
              <a:rPr lang="en-US" altLang="en-US" sz="100" dirty="0" smtClean="0"/>
              <a:t> </a:t>
            </a:r>
            <a:r>
              <a:rPr lang="en-US" altLang="en-US" dirty="0" smtClean="0"/>
              <a:t>B</a:t>
            </a:r>
            <a:r>
              <a:rPr lang="en-US" altLang="en-US" sz="100" dirty="0" smtClean="0"/>
              <a:t> </a:t>
            </a:r>
            <a:r>
              <a:rPr lang="en-US" altLang="en-US" dirty="0" smtClean="0"/>
              <a:t>C</a:t>
            </a:r>
            <a:r>
              <a:rPr lang="en-US" altLang="en-US" dirty="0"/>
              <a:t>: </a:t>
            </a:r>
            <a:r>
              <a:rPr lang="en-US" altLang="en-US" dirty="0" smtClean="0"/>
              <a:t>S</a:t>
            </a:r>
            <a:r>
              <a:rPr lang="en-US" altLang="en-US" sz="100" dirty="0" smtClean="0"/>
              <a:t> </a:t>
            </a:r>
            <a:r>
              <a:rPr lang="en-US" altLang="en-US" dirty="0" smtClean="0"/>
              <a:t>Q</a:t>
            </a:r>
            <a:r>
              <a:rPr lang="en-US" altLang="en-US" sz="100" dirty="0" smtClean="0"/>
              <a:t> </a:t>
            </a:r>
            <a:r>
              <a:rPr lang="en-US" altLang="en-US" dirty="0" smtClean="0"/>
              <a:t>L </a:t>
            </a:r>
            <a:r>
              <a:rPr lang="en-US" altLang="en-US" dirty="0"/>
              <a:t>Function Calls for Java </a:t>
            </a:r>
            <a:r>
              <a:rPr lang="en-US" altLang="en-US" dirty="0" smtClean="0"/>
              <a:t>Programming </a:t>
            </a:r>
            <a:r>
              <a:rPr lang="en-US" altLang="en-US" sz="2000" b="0" dirty="0" smtClean="0"/>
              <a:t>(1 of 2)</a:t>
            </a:r>
            <a:endParaRPr lang="en-IN" sz="2000" b="0" dirty="0"/>
          </a:p>
        </p:txBody>
      </p:sp>
      <p:sp>
        <p:nvSpPr>
          <p:cNvPr id="5" name="Text Placeholder 4"/>
          <p:cNvSpPr>
            <a:spLocks noGrp="1"/>
          </p:cNvSpPr>
          <p:nvPr>
            <p:ph type="body" idx="1"/>
          </p:nvPr>
        </p:nvSpPr>
        <p:spPr>
          <a:xfrm>
            <a:off x="457200" y="1600199"/>
            <a:ext cx="8229600" cy="2287171"/>
          </a:xfrm>
        </p:spPr>
        <p:txBody>
          <a:bodyPr/>
          <a:lstStyle/>
          <a:p>
            <a:r>
              <a:rPr lang="en-US" altLang="en-US" sz="2400" dirty="0" smtClean="0">
                <a:latin typeface="+mn-lt"/>
              </a:rPr>
              <a:t>J</a:t>
            </a:r>
            <a:r>
              <a:rPr lang="en-US" altLang="en-US" sz="100" dirty="0" smtClean="0">
                <a:latin typeface="+mn-lt"/>
              </a:rPr>
              <a:t> </a:t>
            </a:r>
            <a:r>
              <a:rPr lang="en-US" altLang="en-US" sz="2400" dirty="0" smtClean="0">
                <a:latin typeface="+mn-lt"/>
              </a:rPr>
              <a:t>D</a:t>
            </a:r>
            <a:r>
              <a:rPr lang="en-US" altLang="en-US" sz="100" dirty="0" smtClean="0">
                <a:latin typeface="+mn-lt"/>
              </a:rPr>
              <a:t> </a:t>
            </a:r>
            <a:r>
              <a:rPr lang="en-US" altLang="en-US" sz="2400" dirty="0" smtClean="0">
                <a:latin typeface="+mn-lt"/>
              </a:rPr>
              <a:t>B</a:t>
            </a:r>
            <a:r>
              <a:rPr lang="en-US" altLang="en-US" sz="100" dirty="0" smtClean="0">
                <a:latin typeface="+mn-lt"/>
              </a:rPr>
              <a:t> </a:t>
            </a:r>
            <a:r>
              <a:rPr lang="en-US" altLang="en-US" sz="2400" dirty="0" smtClean="0">
                <a:latin typeface="+mn-lt"/>
              </a:rPr>
              <a:t>C</a:t>
            </a:r>
            <a:endParaRPr lang="en-US" altLang="en-US" sz="2400" dirty="0">
              <a:latin typeface="+mn-lt"/>
            </a:endParaRPr>
          </a:p>
          <a:p>
            <a:pPr lvl="1" indent="-284400"/>
            <a:r>
              <a:rPr lang="en-US" altLang="en-US" sz="2400" dirty="0">
                <a:latin typeface="+mn-lt"/>
              </a:rPr>
              <a:t>Java function libraries</a:t>
            </a:r>
          </a:p>
          <a:p>
            <a:r>
              <a:rPr lang="en-US" altLang="en-US" sz="2400" dirty="0">
                <a:latin typeface="+mn-lt"/>
              </a:rPr>
              <a:t>Single Java program can connect to several different databases</a:t>
            </a:r>
          </a:p>
          <a:p>
            <a:pPr lvl="1" indent="-284400"/>
            <a:r>
              <a:rPr lang="en-US" altLang="en-US" sz="2400" dirty="0">
                <a:latin typeface="+mn-lt"/>
              </a:rPr>
              <a:t>Called data sources accessed by the Java </a:t>
            </a:r>
            <a:r>
              <a:rPr lang="en-US" altLang="en-US" sz="2400" dirty="0" smtClean="0">
                <a:latin typeface="+mn-lt"/>
              </a:rPr>
              <a:t>program</a:t>
            </a:r>
          </a:p>
          <a:p>
            <a:r>
              <a:rPr lang="en-US" altLang="en-US" sz="2400" dirty="0" smtClean="0">
                <a:solidFill>
                  <a:schemeClr val="bg1"/>
                </a:solidFill>
                <a:latin typeface="+mn-lt"/>
              </a:rPr>
              <a:t>,</a:t>
            </a:r>
            <a:r>
              <a:rPr lang="en-US" altLang="en-US" sz="2400" dirty="0" smtClean="0">
                <a:latin typeface="+mn-lt"/>
              </a:rPr>
              <a:t> </a:t>
            </a:r>
          </a:p>
        </p:txBody>
      </p:sp>
      <p:pic>
        <p:nvPicPr>
          <p:cNvPr id="3" name="Picture 2" descr="Class . For Name left parenthesis  double code oracle . J d b c . Oracle Driver double code right parenthesi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5852" y="4148631"/>
            <a:ext cx="7137144" cy="212871"/>
          </a:xfrm>
          <a:prstGeom prst="rect">
            <a:avLst/>
          </a:prstGeom>
        </p:spPr>
      </p:pic>
      <p:sp>
        <p:nvSpPr>
          <p:cNvPr id="6" name="Content Placeholder 5"/>
          <p:cNvSpPr>
            <a:spLocks noGrp="1"/>
          </p:cNvSpPr>
          <p:nvPr>
            <p:ph sz="quarter" idx="14"/>
          </p:nvPr>
        </p:nvSpPr>
        <p:spPr>
          <a:xfrm>
            <a:off x="454025" y="4576486"/>
            <a:ext cx="8232775" cy="498433"/>
          </a:xfrm>
        </p:spPr>
        <p:txBody>
          <a:bodyPr/>
          <a:lstStyle/>
          <a:p>
            <a:pPr marL="255600"/>
            <a:r>
              <a:rPr lang="en-US" altLang="en-US" sz="2400" dirty="0">
                <a:latin typeface="+mn-lt"/>
              </a:rPr>
              <a:t>Load a </a:t>
            </a:r>
            <a:r>
              <a:rPr lang="en-US" altLang="en-US" sz="2400" b="1" dirty="0">
                <a:latin typeface="+mn-lt"/>
              </a:rPr>
              <a:t>J</a:t>
            </a:r>
            <a:r>
              <a:rPr lang="en-US" altLang="en-US" sz="100" b="1" dirty="0">
                <a:latin typeface="+mn-lt"/>
              </a:rPr>
              <a:t> </a:t>
            </a:r>
            <a:r>
              <a:rPr lang="en-US" altLang="en-US" sz="2400" b="1" dirty="0">
                <a:latin typeface="+mn-lt"/>
              </a:rPr>
              <a:t>D</a:t>
            </a:r>
            <a:r>
              <a:rPr lang="en-US" altLang="en-US" sz="100" b="1" dirty="0">
                <a:latin typeface="+mn-lt"/>
              </a:rPr>
              <a:t> </a:t>
            </a:r>
            <a:r>
              <a:rPr lang="en-US" altLang="en-US" sz="2400" b="1" dirty="0">
                <a:latin typeface="+mn-lt"/>
              </a:rPr>
              <a:t>B</a:t>
            </a:r>
            <a:r>
              <a:rPr lang="en-US" altLang="en-US" sz="100" b="1" dirty="0">
                <a:latin typeface="+mn-lt"/>
              </a:rPr>
              <a:t> </a:t>
            </a:r>
            <a:r>
              <a:rPr lang="en-US" altLang="en-US" sz="2400" b="1" dirty="0">
                <a:latin typeface="+mn-lt"/>
              </a:rPr>
              <a:t>C driver</a:t>
            </a:r>
            <a:r>
              <a:rPr lang="en-US" altLang="en-US" sz="2400" dirty="0">
                <a:latin typeface="+mn-lt"/>
              </a:rPr>
              <a:t> </a:t>
            </a:r>
            <a:r>
              <a:rPr lang="en-US" altLang="en-US" sz="2400" dirty="0" smtClean="0">
                <a:latin typeface="+mn-lt"/>
              </a:rPr>
              <a:t>explicitly</a:t>
            </a:r>
            <a:endParaRPr lang="en-US" altLang="en-US" sz="2400" dirty="0">
              <a:latin typeface="+mn-lt"/>
            </a:endParaRPr>
          </a:p>
        </p:txBody>
      </p:sp>
    </p:spTree>
    <p:extLst>
      <p:ext uri="{BB962C8B-B14F-4D97-AF65-F5344CB8AC3E}">
        <p14:creationId xmlns:p14="http://schemas.microsoft.com/office/powerpoint/2010/main" val="322520179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J</a:t>
            </a:r>
            <a:r>
              <a:rPr lang="en-US" altLang="en-US" sz="100" dirty="0" smtClean="0"/>
              <a:t> </a:t>
            </a:r>
            <a:r>
              <a:rPr lang="en-US" altLang="en-US" dirty="0" smtClean="0"/>
              <a:t>D</a:t>
            </a:r>
            <a:r>
              <a:rPr lang="en-US" altLang="en-US" sz="100" dirty="0" smtClean="0"/>
              <a:t> </a:t>
            </a:r>
            <a:r>
              <a:rPr lang="en-US" altLang="en-US" dirty="0" smtClean="0"/>
              <a:t>B</a:t>
            </a:r>
            <a:r>
              <a:rPr lang="en-US" altLang="en-US" sz="100" dirty="0" smtClean="0"/>
              <a:t> </a:t>
            </a:r>
            <a:r>
              <a:rPr lang="en-US" altLang="en-US" dirty="0" smtClean="0"/>
              <a:t>C</a:t>
            </a:r>
            <a:r>
              <a:rPr lang="en-US" altLang="en-US" dirty="0"/>
              <a:t>: </a:t>
            </a:r>
            <a:r>
              <a:rPr lang="en-US" altLang="en-US" dirty="0" smtClean="0"/>
              <a:t>S</a:t>
            </a:r>
            <a:r>
              <a:rPr lang="en-US" altLang="en-US" sz="100" dirty="0" smtClean="0"/>
              <a:t> </a:t>
            </a:r>
            <a:r>
              <a:rPr lang="en-US" altLang="en-US" dirty="0" smtClean="0"/>
              <a:t>Q</a:t>
            </a:r>
            <a:r>
              <a:rPr lang="en-US" altLang="en-US" sz="100" dirty="0" smtClean="0"/>
              <a:t> </a:t>
            </a:r>
            <a:r>
              <a:rPr lang="en-US" altLang="en-US" dirty="0" smtClean="0"/>
              <a:t>L </a:t>
            </a:r>
            <a:r>
              <a:rPr lang="en-US" altLang="en-US" dirty="0"/>
              <a:t>Function Calls for Java </a:t>
            </a:r>
            <a:r>
              <a:rPr lang="en-US" altLang="en-US" dirty="0" smtClean="0"/>
              <a:t>Programming </a:t>
            </a:r>
            <a:r>
              <a:rPr lang="en-US" altLang="en-US" sz="2000" b="0" dirty="0" smtClean="0"/>
              <a:t>(2 </a:t>
            </a:r>
            <a:r>
              <a:rPr lang="en-US" altLang="en-US" sz="2000" b="0" dirty="0"/>
              <a:t>of 2)</a:t>
            </a:r>
            <a:endParaRPr lang="en-IN" sz="2000" dirty="0"/>
          </a:p>
        </p:txBody>
      </p:sp>
      <p:sp>
        <p:nvSpPr>
          <p:cNvPr id="3" name="Text Placeholder 2"/>
          <p:cNvSpPr>
            <a:spLocks noGrp="1"/>
          </p:cNvSpPr>
          <p:nvPr>
            <p:ph type="body" idx="1"/>
          </p:nvPr>
        </p:nvSpPr>
        <p:spPr/>
        <p:txBody>
          <a:bodyPr/>
          <a:lstStyle/>
          <a:p>
            <a:r>
              <a:rPr lang="en-US" altLang="en-US" b="1" dirty="0">
                <a:latin typeface="Courier New" panose="02070309020205020404" pitchFamily="49" charset="0"/>
                <a:cs typeface="Courier New" panose="02070309020205020404" pitchFamily="49" charset="0"/>
              </a:rPr>
              <a:t>Connection</a:t>
            </a:r>
            <a:r>
              <a:rPr lang="en-US" altLang="en-US" b="1" dirty="0"/>
              <a:t> </a:t>
            </a:r>
            <a:r>
              <a:rPr lang="en-US" altLang="en-US" b="1" dirty="0" smtClean="0"/>
              <a:t>object</a:t>
            </a:r>
            <a:endParaRPr lang="en-US" altLang="en-US" b="1" dirty="0"/>
          </a:p>
          <a:p>
            <a:r>
              <a:rPr lang="en-US" altLang="en-US" b="1" dirty="0">
                <a:latin typeface="Courier New" panose="02070309020205020404" pitchFamily="49" charset="0"/>
                <a:cs typeface="Courier New" panose="02070309020205020404" pitchFamily="49" charset="0"/>
              </a:rPr>
              <a:t>Statement</a:t>
            </a:r>
            <a:r>
              <a:rPr lang="en-US" altLang="en-US" b="1" dirty="0"/>
              <a:t> object </a:t>
            </a:r>
            <a:r>
              <a:rPr lang="en-US" altLang="en-US" dirty="0"/>
              <a:t>has two subclasses:</a:t>
            </a:r>
          </a:p>
          <a:p>
            <a:pPr lvl="1"/>
            <a:r>
              <a:rPr lang="en-US" altLang="en-US" dirty="0">
                <a:latin typeface="Courier New" panose="02070309020205020404" pitchFamily="49" charset="0"/>
                <a:cs typeface="Courier New" panose="02070309020205020404" pitchFamily="49" charset="0"/>
              </a:rPr>
              <a:t>PreparedStatement</a:t>
            </a:r>
            <a:r>
              <a:rPr lang="en-US" altLang="en-US" dirty="0"/>
              <a:t> and </a:t>
            </a:r>
            <a:r>
              <a:rPr lang="en-US" altLang="en-US" dirty="0">
                <a:latin typeface="Courier New" panose="02070309020205020404" pitchFamily="49" charset="0"/>
                <a:cs typeface="Courier New" panose="02070309020205020404" pitchFamily="49" charset="0"/>
              </a:rPr>
              <a:t>CallableStatement</a:t>
            </a:r>
          </a:p>
          <a:p>
            <a:r>
              <a:rPr lang="en-US" altLang="en-US" dirty="0"/>
              <a:t>Question mark (</a:t>
            </a:r>
            <a:r>
              <a:rPr lang="en-US" altLang="en-US" dirty="0">
                <a:latin typeface="Courier New" panose="02070309020205020404" pitchFamily="49" charset="0"/>
                <a:cs typeface="Courier New" panose="02070309020205020404" pitchFamily="49" charset="0"/>
              </a:rPr>
              <a:t>?</a:t>
            </a:r>
            <a:r>
              <a:rPr lang="en-US" altLang="en-US" dirty="0"/>
              <a:t>) </a:t>
            </a:r>
            <a:r>
              <a:rPr lang="en-US" altLang="en-US" dirty="0" smtClean="0"/>
              <a:t>symbol</a:t>
            </a:r>
            <a:endParaRPr lang="en-US" altLang="en-US" dirty="0"/>
          </a:p>
          <a:p>
            <a:pPr lvl="1"/>
            <a:r>
              <a:rPr lang="en-US" altLang="en-US" dirty="0"/>
              <a:t>Represents a statement parameter</a:t>
            </a:r>
          </a:p>
          <a:p>
            <a:pPr lvl="1"/>
            <a:r>
              <a:rPr lang="en-US" altLang="en-US" dirty="0"/>
              <a:t>Determined at runtime</a:t>
            </a:r>
          </a:p>
          <a:p>
            <a:r>
              <a:rPr lang="en-US" altLang="en-US" b="1" dirty="0">
                <a:latin typeface="Courier New" panose="02070309020205020404" pitchFamily="49" charset="0"/>
                <a:cs typeface="Courier New" panose="02070309020205020404" pitchFamily="49" charset="0"/>
              </a:rPr>
              <a:t>ResultSet </a:t>
            </a:r>
            <a:r>
              <a:rPr lang="en-US" altLang="en-US" b="1" dirty="0">
                <a:cs typeface="Courier New" panose="02070309020205020404" pitchFamily="49" charset="0"/>
              </a:rPr>
              <a:t>object</a:t>
            </a:r>
          </a:p>
          <a:p>
            <a:pPr lvl="1"/>
            <a:r>
              <a:rPr lang="en-US" altLang="en-US" dirty="0"/>
              <a:t>Holds results of query</a:t>
            </a:r>
            <a:endParaRPr lang="en-IN" dirty="0"/>
          </a:p>
        </p:txBody>
      </p:sp>
    </p:spTree>
    <p:extLst>
      <p:ext uri="{BB962C8B-B14F-4D97-AF65-F5344CB8AC3E}">
        <p14:creationId xmlns:p14="http://schemas.microsoft.com/office/powerpoint/2010/main" val="38698353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chor="b"/>
          <a:lstStyle/>
          <a:p>
            <a:r>
              <a:rPr lang="en-IN" dirty="0"/>
              <a:t>Figure 10.12 Program Segment </a:t>
            </a:r>
            <a:r>
              <a:rPr lang="en-IN" dirty="0" smtClean="0"/>
              <a:t>J</a:t>
            </a:r>
            <a:r>
              <a:rPr lang="en-IN" sz="100" dirty="0" smtClean="0"/>
              <a:t> </a:t>
            </a:r>
            <a:r>
              <a:rPr lang="en-IN" dirty="0" smtClean="0"/>
              <a:t>D</a:t>
            </a:r>
            <a:r>
              <a:rPr lang="en-IN" sz="100" dirty="0" smtClean="0"/>
              <a:t> </a:t>
            </a:r>
            <a:r>
              <a:rPr lang="en-IN" dirty="0" smtClean="0"/>
              <a:t>B</a:t>
            </a:r>
            <a:r>
              <a:rPr lang="en-IN" sz="100" dirty="0" smtClean="0"/>
              <a:t> </a:t>
            </a:r>
            <a:r>
              <a:rPr lang="en-IN" dirty="0" smtClean="0"/>
              <a:t>C</a:t>
            </a:r>
            <a:r>
              <a:rPr lang="en-IN" sz="100" dirty="0" smtClean="0"/>
              <a:t> </a:t>
            </a:r>
            <a:r>
              <a:rPr lang="en-IN" dirty="0" smtClean="0"/>
              <a:t>1</a:t>
            </a:r>
            <a:r>
              <a:rPr lang="en-IN" dirty="0"/>
              <a:t>, a Java Program Segment with </a:t>
            </a:r>
            <a:r>
              <a:rPr lang="en-IN" dirty="0" smtClean="0"/>
              <a:t>J</a:t>
            </a:r>
            <a:r>
              <a:rPr lang="en-IN" sz="100" dirty="0" smtClean="0"/>
              <a:t> </a:t>
            </a:r>
            <a:r>
              <a:rPr lang="en-IN" dirty="0" smtClean="0"/>
              <a:t>D</a:t>
            </a:r>
            <a:r>
              <a:rPr lang="en-IN" sz="100" dirty="0" smtClean="0"/>
              <a:t> </a:t>
            </a:r>
            <a:r>
              <a:rPr lang="en-IN" dirty="0" smtClean="0"/>
              <a:t>B</a:t>
            </a:r>
            <a:r>
              <a:rPr lang="en-IN" sz="100" dirty="0" smtClean="0"/>
              <a:t> </a:t>
            </a:r>
            <a:r>
              <a:rPr lang="en-IN" dirty="0" smtClean="0"/>
              <a:t>C</a:t>
            </a:r>
            <a:endParaRPr lang="en-IN" dirty="0"/>
          </a:p>
        </p:txBody>
      </p:sp>
      <p:pic>
        <p:nvPicPr>
          <p:cNvPr id="6" name="Picture 2" descr="Computer code has 28 lines. The lines read as follows. Line 1. forward slash forward slash Program J D B C 1 colon. Line 2. import java period i o period asterisk semicolon. Line 3. import java period s q l period asterisk. Line 4. Incomplete. Line 5. class get E m p, I n f o left brace. Line 6, indented once. public static void main left parenthesis String a r g s left bracket right bracket right parenthesis throws S Q L Exception comma I O Exception left brace. Line 7, indented twice. try left brace Class period for Name left parenthesis double quote oracle period j d b c period driver period Oracle Driver double quote right parenthesis. Line 8, indented twice. right brace catch left parenthesis Class Not Found Exception x right parenthesis left brace. Line 9, indented 3 times. System period out period print l n left parenthesis double quote Driver could not be loaded double quote right parenthesis semicolon. Line 10, indented twice. right brace. Line 11, indented twice. String d b a c c t comma password comma s s n comma l name semicolon. Line 12, indented twice. Double salary semicolon. Line 13, indented twice. d b a c c t equals read entry left parenthesis double quote Enter database account colon double quote right parenthesis semicolon. Line 14, indented twice. password equals read entry left parenthesis double quote Enter password colon double quote right parenthesis semicolon. Line 15, indented twice. Connection conn equals Driver Manager period get Connection. Line 16, indented 4 times. left parenthesis double quote j d b c colon oracle colon o c i 8 colon double quote plus d b a c c t plus double quote forward slash double quote plus password right parenthesis semicolon. Line 17, indented twice. String s t m t 1 equals double quote select L name comma Salary from EMPLOYEE where S s n equals question mark double quote semicolon. Line 18, indented twice. Prepared Statement p equals c o n n period prepare Statement left parenthesis s t m t 1 right parenthesis semicolon. Line 19, indented twice. s s n equals read entry left parenthesis double quote Enter a Social Security Number colon double quote right parenthesis semicolon. Line 20, indented twice. p period clear Parameters left parenthesis right parenthesis semicolon. Line 21, indented twice. p period set String left parenthesis 1 comma s s n right parenthesis semicolon. Line 22, indented twice. Result Set r equals p period execute Query left parenthesis right parenthesis semicolon. Line 23, indented twice. while left parenthesis r period next left parenthesis right parenthesis right parenthesis left brace. Line 24, indented 4 times. l name equals r period get String left parenthesis 1 right parenthesis semicolon. Line 25, indented 4 times. salary equals r period get Double left parenthesis 2 right parenthesis semicolon. Line 26, indented 4 times. system period out period print line left parenthesis l name plus salary right parenthesis semicolon. Line 27, indented once. right brace right brace. Line 28. right brac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0340" y="1510745"/>
            <a:ext cx="6203320" cy="4737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842337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ctr"/>
          <a:lstStyle/>
          <a:p>
            <a:r>
              <a:rPr lang="en-IN" sz="2800" dirty="0"/>
              <a:t>Figure 10.13 Program Segment </a:t>
            </a:r>
            <a:r>
              <a:rPr lang="en-IN" sz="2800" dirty="0" smtClean="0"/>
              <a:t>J</a:t>
            </a:r>
            <a:r>
              <a:rPr lang="en-IN" sz="100" dirty="0" smtClean="0"/>
              <a:t> </a:t>
            </a:r>
            <a:r>
              <a:rPr lang="en-IN" sz="2800" dirty="0" smtClean="0"/>
              <a:t>D</a:t>
            </a:r>
            <a:r>
              <a:rPr lang="en-IN" sz="100" dirty="0" smtClean="0"/>
              <a:t> </a:t>
            </a:r>
            <a:r>
              <a:rPr lang="en-IN" sz="2800" dirty="0" smtClean="0"/>
              <a:t>B</a:t>
            </a:r>
            <a:r>
              <a:rPr lang="en-IN" sz="100" dirty="0" smtClean="0"/>
              <a:t> </a:t>
            </a:r>
            <a:r>
              <a:rPr lang="en-IN" sz="2800" dirty="0" smtClean="0"/>
              <a:t>C</a:t>
            </a:r>
            <a:r>
              <a:rPr lang="en-IN" sz="100" dirty="0" smtClean="0"/>
              <a:t> </a:t>
            </a:r>
            <a:r>
              <a:rPr lang="en-IN" sz="2800" dirty="0" smtClean="0"/>
              <a:t>2</a:t>
            </a:r>
            <a:r>
              <a:rPr lang="en-IN" sz="2800" dirty="0"/>
              <a:t>, a Java Program Segment That Uses </a:t>
            </a:r>
            <a:r>
              <a:rPr lang="en-IN" sz="2800" dirty="0" smtClean="0"/>
              <a:t>J</a:t>
            </a:r>
            <a:r>
              <a:rPr lang="en-IN" sz="100" dirty="0" smtClean="0"/>
              <a:t> </a:t>
            </a:r>
            <a:r>
              <a:rPr lang="en-IN" sz="2800" dirty="0" smtClean="0"/>
              <a:t>D</a:t>
            </a:r>
            <a:r>
              <a:rPr lang="en-IN" sz="100" dirty="0" smtClean="0"/>
              <a:t> </a:t>
            </a:r>
            <a:r>
              <a:rPr lang="en-IN" sz="2800" dirty="0" smtClean="0"/>
              <a:t>B</a:t>
            </a:r>
            <a:r>
              <a:rPr lang="en-IN" sz="100" dirty="0" smtClean="0"/>
              <a:t> </a:t>
            </a:r>
            <a:r>
              <a:rPr lang="en-IN" sz="2800" dirty="0" smtClean="0"/>
              <a:t>C </a:t>
            </a:r>
            <a:r>
              <a:rPr lang="en-IN" sz="2800" dirty="0"/>
              <a:t>for a Query with a Collection of Tuples in Its Result</a:t>
            </a:r>
          </a:p>
        </p:txBody>
      </p:sp>
      <p:pic>
        <p:nvPicPr>
          <p:cNvPr id="4" name="Picture 2" descr="Computer code has 27 lines. The lines read as follows. Line 1. forward slash forward slash Program Segment J D B C 2 colon. Line 2. import java period i o period asterisk semicolon. Line 3. import java period s q l period asterisk. Line 4. Incomplete. Line 5. class print Department E m p s left brace. Line 6, indented once. public static void main left parenthesis String a r g s left bracket right bracket right parenthesis throws S Q L Exception comma I O Exception left brace. Line 7, indented once. try left brace Class period for Name left parenthesis double quote oracle period j d b c period driver period Oracle Driver double quote right parenthesis. Line 8, indented once. right brace catch left parenthesis Class Not Found Exception x right parenthesis left brace. Line 9, indented once. System period out period print l n left parenthesis double quote Driver could not be loaded double quote right parenthesis semicolon. Line 10, indented once. right brace. Line 11, indented once. String d b a c c t comma password comma l name semicolon. Line 12, indented once. Double salary semicolon. Line 13, indented once. Integer d, n o semicolon. Line 14, indented once. d b a c c t equals read entry left parenthesis double quote Enter database account colon double quote right parenthesis semicolon. Line 15, indented once. password equals read entry left parenthesis double quote Enter password colon double quote right parenthesis semicolon. Line 16, indented once. Connection c o n n equals Driver Manager period get Connection. Line 17, indented twice. left parenthesis double quote j d b c colon oracle colon o c i 8 colon double quote plus d b a c c t plus double quote forward slash double quote plus password right parenthesis semicolon. Line 18, indented twice. d, n o equals read entry left parenthesis double quote Enter a Department Number colon double quote right parenthesis semicolon. Line 19, indented twice. String q equals double quote select L name comma Salary from EMPLOYEE where D, n o equals double quote plus d, n o period to string left parenthesis right parenthesis semicolon. Line 20, indented twice. Statement s equals c o n n period create Statement left parenthesis right parenthesis semicolon. Line 21, indented twice. Result Set r equals s period execute Query left parenthesis q right parenthesis semicolon. Line 22, indented twice. while left parenthesis r period next left parenthesis right parenthesis right parenthesis left brace. Line 23, indented 3 times. l name equals r period get String left parenthesis 1 right parenthesis semicolon. Line 24, indented 3 times. salary equals r period get Double left parenthesis 2 right parenthesis semicolon. Line 25, indented 3 times. system period out period print line left parenthesis l name plus salary right parenthesis semicolon. Line 26, indented once. right brace right brace. Line 27. right brace."/>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29857" y="1733033"/>
            <a:ext cx="5088342" cy="4507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477206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199" y="215371"/>
            <a:ext cx="8332839" cy="1097279"/>
          </a:xfrm>
        </p:spPr>
        <p:txBody>
          <a:bodyPr/>
          <a:lstStyle/>
          <a:p>
            <a:r>
              <a:rPr lang="en-US" altLang="en-US" dirty="0" smtClean="0"/>
              <a:t>Database </a:t>
            </a:r>
            <a:r>
              <a:rPr lang="en-US" altLang="en-US" dirty="0"/>
              <a:t>Stored </a:t>
            </a:r>
            <a:r>
              <a:rPr lang="en-US" altLang="en-US" dirty="0" smtClean="0"/>
              <a:t>Procedures and S</a:t>
            </a:r>
            <a:r>
              <a:rPr lang="en-US" altLang="en-US" sz="100" dirty="0" smtClean="0"/>
              <a:t> </a:t>
            </a:r>
            <a:r>
              <a:rPr lang="en-US" altLang="en-US" dirty="0" smtClean="0"/>
              <a:t>Q</a:t>
            </a:r>
            <a:r>
              <a:rPr lang="en-US" altLang="en-US" sz="100" dirty="0" smtClean="0"/>
              <a:t> </a:t>
            </a:r>
            <a:r>
              <a:rPr lang="en-US" altLang="en-US" dirty="0" smtClean="0"/>
              <a:t>L/P</a:t>
            </a:r>
            <a:r>
              <a:rPr lang="en-US" altLang="en-US" sz="100" dirty="0" smtClean="0"/>
              <a:t> </a:t>
            </a:r>
            <a:r>
              <a:rPr lang="en-US" altLang="en-US" dirty="0" smtClean="0"/>
              <a:t>S</a:t>
            </a:r>
            <a:r>
              <a:rPr lang="en-US" altLang="en-US" sz="100" dirty="0" smtClean="0"/>
              <a:t> </a:t>
            </a:r>
            <a:r>
              <a:rPr lang="en-US" altLang="en-US" dirty="0" smtClean="0"/>
              <a:t>M</a:t>
            </a:r>
            <a:endParaRPr lang="en-IN" dirty="0"/>
          </a:p>
        </p:txBody>
      </p:sp>
      <p:sp>
        <p:nvSpPr>
          <p:cNvPr id="5" name="Text Placeholder 4"/>
          <p:cNvSpPr>
            <a:spLocks noGrp="1"/>
          </p:cNvSpPr>
          <p:nvPr>
            <p:ph type="body" idx="1"/>
          </p:nvPr>
        </p:nvSpPr>
        <p:spPr/>
        <p:txBody>
          <a:bodyPr/>
          <a:lstStyle/>
          <a:p>
            <a:r>
              <a:rPr lang="en-US" altLang="en-US" b="1" dirty="0"/>
              <a:t>Stored procedures</a:t>
            </a:r>
          </a:p>
          <a:p>
            <a:pPr lvl="1"/>
            <a:r>
              <a:rPr lang="en-US" altLang="en-US" dirty="0"/>
              <a:t>Program modules stored by the </a:t>
            </a:r>
            <a:r>
              <a:rPr lang="en-US" altLang="en-US" dirty="0" smtClean="0"/>
              <a:t>D</a:t>
            </a:r>
            <a:r>
              <a:rPr lang="en-US" altLang="en-US" sz="100" dirty="0" smtClean="0"/>
              <a:t> </a:t>
            </a:r>
            <a:r>
              <a:rPr lang="en-US" altLang="en-US" dirty="0" smtClean="0"/>
              <a:t>B</a:t>
            </a:r>
            <a:r>
              <a:rPr lang="en-US" altLang="en-US" sz="100" dirty="0" smtClean="0"/>
              <a:t> </a:t>
            </a:r>
            <a:r>
              <a:rPr lang="en-US" altLang="en-US" dirty="0" smtClean="0"/>
              <a:t>M</a:t>
            </a:r>
            <a:r>
              <a:rPr lang="en-US" altLang="en-US" sz="100" dirty="0" smtClean="0"/>
              <a:t> </a:t>
            </a:r>
            <a:r>
              <a:rPr lang="en-US" altLang="en-US" dirty="0" smtClean="0"/>
              <a:t>S </a:t>
            </a:r>
            <a:r>
              <a:rPr lang="en-US" altLang="en-US" dirty="0"/>
              <a:t>at the database server</a:t>
            </a:r>
          </a:p>
          <a:p>
            <a:pPr lvl="1"/>
            <a:r>
              <a:rPr lang="en-US" altLang="en-US" dirty="0"/>
              <a:t>Can be functions or procedures</a:t>
            </a:r>
          </a:p>
          <a:p>
            <a:r>
              <a:rPr lang="en-US" altLang="en-US" dirty="0" smtClean="0"/>
              <a:t>S</a:t>
            </a:r>
            <a:r>
              <a:rPr lang="en-US" altLang="en-US" sz="100" dirty="0" smtClean="0"/>
              <a:t> </a:t>
            </a:r>
            <a:r>
              <a:rPr lang="en-US" altLang="en-US" dirty="0" smtClean="0"/>
              <a:t>Q</a:t>
            </a:r>
            <a:r>
              <a:rPr lang="en-US" altLang="en-US" sz="100" dirty="0" smtClean="0"/>
              <a:t> </a:t>
            </a:r>
            <a:r>
              <a:rPr lang="en-US" altLang="en-US" dirty="0" smtClean="0"/>
              <a:t>L/P</a:t>
            </a:r>
            <a:r>
              <a:rPr lang="en-US" altLang="en-US" sz="100" dirty="0" smtClean="0"/>
              <a:t> </a:t>
            </a:r>
            <a:r>
              <a:rPr lang="en-US" altLang="en-US" dirty="0" smtClean="0"/>
              <a:t>S</a:t>
            </a:r>
            <a:r>
              <a:rPr lang="en-US" altLang="en-US" sz="100" dirty="0" smtClean="0"/>
              <a:t> </a:t>
            </a:r>
            <a:r>
              <a:rPr lang="en-US" altLang="en-US" dirty="0" smtClean="0"/>
              <a:t>M </a:t>
            </a:r>
            <a:r>
              <a:rPr lang="en-US" altLang="en-US" dirty="0"/>
              <a:t>(</a:t>
            </a:r>
            <a:r>
              <a:rPr lang="en-US" altLang="en-US" b="1" dirty="0" smtClean="0"/>
              <a:t>S</a:t>
            </a:r>
            <a:r>
              <a:rPr lang="en-US" altLang="en-US" sz="100" b="1" dirty="0" smtClean="0"/>
              <a:t> </a:t>
            </a:r>
            <a:r>
              <a:rPr lang="en-US" altLang="en-US" b="1" dirty="0" smtClean="0"/>
              <a:t>Q</a:t>
            </a:r>
            <a:r>
              <a:rPr lang="en-US" altLang="en-US" sz="100" b="1" dirty="0" smtClean="0"/>
              <a:t> </a:t>
            </a:r>
            <a:r>
              <a:rPr lang="en-US" altLang="en-US" b="1" dirty="0" smtClean="0"/>
              <a:t>L/Persistent </a:t>
            </a:r>
            <a:r>
              <a:rPr lang="en-US" altLang="en-US" b="1" dirty="0"/>
              <a:t>Stored Modules</a:t>
            </a:r>
            <a:r>
              <a:rPr lang="en-US" altLang="en-US" dirty="0"/>
              <a:t>)</a:t>
            </a:r>
          </a:p>
          <a:p>
            <a:pPr lvl="1"/>
            <a:r>
              <a:rPr lang="en-US" altLang="en-US" dirty="0"/>
              <a:t>Extensions to </a:t>
            </a:r>
            <a:r>
              <a:rPr lang="en-US" altLang="en-US" dirty="0" smtClean="0"/>
              <a:t>S</a:t>
            </a:r>
            <a:r>
              <a:rPr lang="en-US" altLang="en-US" sz="100" dirty="0" smtClean="0"/>
              <a:t> </a:t>
            </a:r>
            <a:r>
              <a:rPr lang="en-US" altLang="en-US" dirty="0" smtClean="0"/>
              <a:t>Q</a:t>
            </a:r>
            <a:r>
              <a:rPr lang="en-US" altLang="en-US" sz="100" dirty="0" smtClean="0"/>
              <a:t> </a:t>
            </a:r>
            <a:r>
              <a:rPr lang="en-US" altLang="en-US" dirty="0" smtClean="0"/>
              <a:t>L</a:t>
            </a:r>
            <a:endParaRPr lang="en-US" altLang="en-US" dirty="0"/>
          </a:p>
          <a:p>
            <a:pPr lvl="1"/>
            <a:r>
              <a:rPr lang="en-US" altLang="en-US" dirty="0"/>
              <a:t>Include general-purpose programming constructs in </a:t>
            </a:r>
            <a:r>
              <a:rPr lang="en-US" altLang="en-US" dirty="0" smtClean="0"/>
              <a:t>S</a:t>
            </a:r>
            <a:r>
              <a:rPr lang="en-US" altLang="en-US" sz="100" dirty="0" smtClean="0"/>
              <a:t> </a:t>
            </a:r>
            <a:r>
              <a:rPr lang="en-US" altLang="en-US" dirty="0" smtClean="0"/>
              <a:t>Q</a:t>
            </a:r>
            <a:r>
              <a:rPr lang="en-US" altLang="en-US" sz="100" dirty="0" smtClean="0"/>
              <a:t> </a:t>
            </a:r>
            <a:r>
              <a:rPr lang="en-US" altLang="en-US" dirty="0" smtClean="0"/>
              <a:t>L</a:t>
            </a:r>
            <a:endParaRPr lang="en-IN" dirty="0"/>
          </a:p>
        </p:txBody>
      </p:sp>
    </p:spTree>
    <p:extLst>
      <p:ext uri="{BB962C8B-B14F-4D97-AF65-F5344CB8AC3E}">
        <p14:creationId xmlns:p14="http://schemas.microsoft.com/office/powerpoint/2010/main" val="67239992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t>Database Stored Procedures and </a:t>
            </a:r>
            <a:r>
              <a:rPr lang="en-US" altLang="en-US" sz="3000" dirty="0" smtClean="0"/>
              <a:t>Functions </a:t>
            </a:r>
            <a:r>
              <a:rPr lang="en-US" altLang="en-US" sz="2000" b="0" dirty="0" smtClean="0"/>
              <a:t>(1 of 3)</a:t>
            </a:r>
            <a:endParaRPr lang="en-IN" sz="2000" b="0" dirty="0"/>
          </a:p>
        </p:txBody>
      </p:sp>
      <p:sp>
        <p:nvSpPr>
          <p:cNvPr id="3" name="Text Placeholder 2"/>
          <p:cNvSpPr>
            <a:spLocks noGrp="1"/>
          </p:cNvSpPr>
          <p:nvPr>
            <p:ph type="body" idx="1"/>
          </p:nvPr>
        </p:nvSpPr>
        <p:spPr/>
        <p:txBody>
          <a:bodyPr/>
          <a:lstStyle/>
          <a:p>
            <a:r>
              <a:rPr lang="en-US" altLang="en-US" b="1" dirty="0"/>
              <a:t>Persistent stored </a:t>
            </a:r>
            <a:r>
              <a:rPr lang="en-US" altLang="en-US" b="1" dirty="0" smtClean="0"/>
              <a:t>modules</a:t>
            </a:r>
            <a:endParaRPr lang="en-US" altLang="en-US" b="1" dirty="0"/>
          </a:p>
          <a:p>
            <a:pPr lvl="1"/>
            <a:r>
              <a:rPr lang="en-US" altLang="en-US" dirty="0"/>
              <a:t>Stored persistently by the </a:t>
            </a:r>
            <a:r>
              <a:rPr lang="en-US" altLang="en-US" dirty="0" smtClean="0"/>
              <a:t>D</a:t>
            </a:r>
            <a:r>
              <a:rPr lang="en-US" altLang="en-US" sz="100" dirty="0" smtClean="0"/>
              <a:t> </a:t>
            </a:r>
            <a:r>
              <a:rPr lang="en-US" altLang="en-US" dirty="0" smtClean="0"/>
              <a:t>B</a:t>
            </a:r>
            <a:r>
              <a:rPr lang="en-US" altLang="en-US" sz="100" dirty="0" smtClean="0"/>
              <a:t> </a:t>
            </a:r>
            <a:r>
              <a:rPr lang="en-US" altLang="en-US" dirty="0" smtClean="0"/>
              <a:t>M</a:t>
            </a:r>
            <a:r>
              <a:rPr lang="en-US" altLang="en-US" sz="100" dirty="0" smtClean="0"/>
              <a:t> </a:t>
            </a:r>
            <a:r>
              <a:rPr lang="en-US" altLang="en-US" dirty="0" smtClean="0"/>
              <a:t>S</a:t>
            </a:r>
            <a:endParaRPr lang="en-US" altLang="en-US" dirty="0"/>
          </a:p>
          <a:p>
            <a:r>
              <a:rPr lang="en-US" altLang="en-US" dirty="0"/>
              <a:t>Useful:</a:t>
            </a:r>
          </a:p>
          <a:p>
            <a:pPr lvl="1"/>
            <a:r>
              <a:rPr lang="en-US" altLang="en-US" dirty="0"/>
              <a:t>When database program is needed by several applications</a:t>
            </a:r>
          </a:p>
          <a:p>
            <a:pPr lvl="1"/>
            <a:r>
              <a:rPr lang="en-US" altLang="en-US" dirty="0"/>
              <a:t>To reduce data transfer and communication cost between client and server in certain situations</a:t>
            </a:r>
          </a:p>
          <a:p>
            <a:pPr lvl="1"/>
            <a:r>
              <a:rPr lang="en-US" altLang="en-US" dirty="0"/>
              <a:t>To enhance modeling power provided by views</a:t>
            </a:r>
            <a:endParaRPr lang="en-IN" dirty="0"/>
          </a:p>
        </p:txBody>
      </p:sp>
    </p:spTree>
    <p:extLst>
      <p:ext uri="{BB962C8B-B14F-4D97-AF65-F5344CB8AC3E}">
        <p14:creationId xmlns:p14="http://schemas.microsoft.com/office/powerpoint/2010/main" val="26819432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t>Database Stored Procedures and </a:t>
            </a:r>
            <a:r>
              <a:rPr lang="en-US" altLang="en-US" sz="3000" dirty="0" smtClean="0"/>
              <a:t>Functions </a:t>
            </a:r>
            <a:r>
              <a:rPr lang="en-US" altLang="en-US" sz="2000" b="0" dirty="0" smtClean="0"/>
              <a:t>(2 of 3)</a:t>
            </a:r>
            <a:endParaRPr lang="en-IN" sz="2000" b="0" dirty="0"/>
          </a:p>
        </p:txBody>
      </p:sp>
      <p:sp>
        <p:nvSpPr>
          <p:cNvPr id="3" name="Text Placeholder 2"/>
          <p:cNvSpPr>
            <a:spLocks noGrp="1"/>
          </p:cNvSpPr>
          <p:nvPr>
            <p:ph type="body" idx="1"/>
          </p:nvPr>
        </p:nvSpPr>
        <p:spPr>
          <a:xfrm>
            <a:off x="457200" y="1600201"/>
            <a:ext cx="8229600" cy="620486"/>
          </a:xfrm>
        </p:spPr>
        <p:txBody>
          <a:bodyPr/>
          <a:lstStyle/>
          <a:p>
            <a:r>
              <a:rPr lang="en-US" altLang="en-US" dirty="0"/>
              <a:t>Declaring stored procedures</a:t>
            </a:r>
            <a:r>
              <a:rPr lang="en-US" altLang="en-US" dirty="0" smtClean="0"/>
              <a:t>:</a:t>
            </a:r>
            <a:endParaRPr lang="en-US" altLang="en-US" dirty="0"/>
          </a:p>
        </p:txBody>
      </p:sp>
      <p:pic>
        <p:nvPicPr>
          <p:cNvPr id="4" name="Picture 3" descr="CREATER PROCEDURE less than sign procedure name greater than sign left parenthesis less than sign parameters greater than sign right parenthesis comma less than sign local declarations greater than sign comma less than sign semi colon comma declaring a function a return types is necessary so the declaration form is comma CREATE FUNCTION less than sign function name greater than sign left parenthesis  less than sign parameters greater than sign right parenthesis comma RETURNS less than sign return type greater than sign comma less than sign local declarations greater than sig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497" y="2346346"/>
            <a:ext cx="7327007" cy="2613262"/>
          </a:xfrm>
          <a:prstGeom prst="rect">
            <a:avLst/>
          </a:prstGeom>
        </p:spPr>
      </p:pic>
    </p:spTree>
    <p:extLst>
      <p:ext uri="{BB962C8B-B14F-4D97-AF65-F5344CB8AC3E}">
        <p14:creationId xmlns:p14="http://schemas.microsoft.com/office/powerpoint/2010/main" val="179191481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Database </a:t>
            </a:r>
            <a:r>
              <a:rPr lang="en-US" altLang="en-US" dirty="0"/>
              <a:t>Programming: Techniques and Issues</a:t>
            </a:r>
            <a:endParaRPr lang="en-IN" dirty="0"/>
          </a:p>
        </p:txBody>
      </p:sp>
      <p:sp>
        <p:nvSpPr>
          <p:cNvPr id="3" name="Text Placeholder 2"/>
          <p:cNvSpPr>
            <a:spLocks noGrp="1"/>
          </p:cNvSpPr>
          <p:nvPr>
            <p:ph type="body" idx="1"/>
          </p:nvPr>
        </p:nvSpPr>
        <p:spPr>
          <a:xfrm>
            <a:off x="457200" y="1600200"/>
            <a:ext cx="8229600" cy="2009274"/>
          </a:xfrm>
        </p:spPr>
        <p:txBody>
          <a:bodyPr/>
          <a:lstStyle/>
          <a:p>
            <a:r>
              <a:rPr lang="en-IN" sz="2400" dirty="0">
                <a:latin typeface="+mn-lt"/>
              </a:rPr>
              <a:t>Interactive </a:t>
            </a:r>
            <a:r>
              <a:rPr lang="en-IN" sz="2400" dirty="0" smtClean="0">
                <a:latin typeface="+mn-lt"/>
              </a:rPr>
              <a:t>interface</a:t>
            </a:r>
            <a:endParaRPr lang="en-IN" sz="2400" dirty="0">
              <a:latin typeface="+mn-lt"/>
            </a:endParaRPr>
          </a:p>
          <a:p>
            <a:pPr lvl="1"/>
            <a:r>
              <a:rPr lang="en-IN" sz="2400" dirty="0" smtClean="0">
                <a:latin typeface="+mn-lt"/>
              </a:rPr>
              <a:t>S</a:t>
            </a:r>
            <a:r>
              <a:rPr lang="en-IN" sz="100" dirty="0" smtClean="0">
                <a:latin typeface="+mn-lt"/>
              </a:rPr>
              <a:t> </a:t>
            </a:r>
            <a:r>
              <a:rPr lang="en-IN" sz="2400" dirty="0" smtClean="0">
                <a:latin typeface="+mn-lt"/>
              </a:rPr>
              <a:t>Q</a:t>
            </a:r>
            <a:r>
              <a:rPr lang="en-IN" sz="100" dirty="0" smtClean="0">
                <a:latin typeface="+mn-lt"/>
              </a:rPr>
              <a:t> </a:t>
            </a:r>
            <a:r>
              <a:rPr lang="en-IN" sz="2400" dirty="0" smtClean="0">
                <a:latin typeface="+mn-lt"/>
              </a:rPr>
              <a:t>L </a:t>
            </a:r>
            <a:r>
              <a:rPr lang="en-IN" sz="2400" dirty="0">
                <a:latin typeface="+mn-lt"/>
              </a:rPr>
              <a:t>commands typed directly into a monitor</a:t>
            </a:r>
          </a:p>
          <a:p>
            <a:r>
              <a:rPr lang="en-IN" sz="2400" dirty="0">
                <a:latin typeface="+mn-lt"/>
              </a:rPr>
              <a:t>Execute file of </a:t>
            </a:r>
            <a:r>
              <a:rPr lang="en-IN" sz="2400" dirty="0" smtClean="0">
                <a:latin typeface="+mn-lt"/>
              </a:rPr>
              <a:t>commands</a:t>
            </a:r>
            <a:endParaRPr lang="en-IN" sz="2400" dirty="0">
              <a:latin typeface="+mn-lt"/>
            </a:endParaRPr>
          </a:p>
          <a:p>
            <a:pPr lvl="1"/>
            <a:r>
              <a:rPr lang="en-IN" sz="2400" dirty="0" smtClean="0">
                <a:latin typeface="+mn-lt"/>
              </a:rPr>
              <a:t> </a:t>
            </a:r>
            <a:endParaRPr lang="en-IN" sz="2400" dirty="0">
              <a:latin typeface="+mn-lt"/>
            </a:endParaRPr>
          </a:p>
        </p:txBody>
      </p:sp>
      <p:pic>
        <p:nvPicPr>
          <p:cNvPr id="4" name="Picture 3" descr=" @ less than sign filename greater than sig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9920" y="3233823"/>
            <a:ext cx="1867805" cy="298052"/>
          </a:xfrm>
          <a:prstGeom prst="rect">
            <a:avLst/>
          </a:prstGeom>
        </p:spPr>
      </p:pic>
      <p:sp>
        <p:nvSpPr>
          <p:cNvPr id="5" name="Text Placeholder 4"/>
          <p:cNvSpPr>
            <a:spLocks noGrp="1"/>
          </p:cNvSpPr>
          <p:nvPr>
            <p:ph type="body" idx="2"/>
          </p:nvPr>
        </p:nvSpPr>
        <p:spPr>
          <a:xfrm>
            <a:off x="457200" y="3656393"/>
            <a:ext cx="8229600" cy="2163763"/>
          </a:xfrm>
        </p:spPr>
        <p:txBody>
          <a:bodyPr/>
          <a:lstStyle/>
          <a:p>
            <a:r>
              <a:rPr lang="en-IN" sz="2400" dirty="0">
                <a:latin typeface="+mn-lt"/>
              </a:rPr>
              <a:t>Application programs or database applications</a:t>
            </a:r>
          </a:p>
          <a:p>
            <a:pPr lvl="1"/>
            <a:r>
              <a:rPr lang="en-IN" sz="2400" dirty="0">
                <a:latin typeface="+mn-lt"/>
              </a:rPr>
              <a:t>Used as canned transactions by the end users access a </a:t>
            </a:r>
            <a:r>
              <a:rPr lang="en-IN" sz="2400" dirty="0" smtClean="0">
                <a:latin typeface="+mn-lt"/>
              </a:rPr>
              <a:t>database</a:t>
            </a:r>
            <a:endParaRPr lang="en-IN" sz="2400" dirty="0">
              <a:latin typeface="+mn-lt"/>
            </a:endParaRPr>
          </a:p>
          <a:p>
            <a:pPr lvl="1"/>
            <a:r>
              <a:rPr lang="en-IN" sz="2400" dirty="0">
                <a:latin typeface="+mn-lt"/>
              </a:rPr>
              <a:t>May have </a:t>
            </a:r>
            <a:r>
              <a:rPr lang="en-IN" sz="2400" b="1" dirty="0">
                <a:latin typeface="+mn-lt"/>
              </a:rPr>
              <a:t>Web </a:t>
            </a:r>
            <a:r>
              <a:rPr lang="en-IN" sz="2400" b="1" dirty="0" smtClean="0">
                <a:latin typeface="+mn-lt"/>
              </a:rPr>
              <a:t>interface</a:t>
            </a:r>
            <a:endParaRPr lang="en-IN" sz="2400" b="1" dirty="0">
              <a:latin typeface="+mn-lt"/>
            </a:endParaRPr>
          </a:p>
        </p:txBody>
      </p:sp>
    </p:spTree>
    <p:extLst>
      <p:ext uri="{BB962C8B-B14F-4D97-AF65-F5344CB8AC3E}">
        <p14:creationId xmlns:p14="http://schemas.microsoft.com/office/powerpoint/2010/main" val="236115331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000" dirty="0"/>
              <a:t>Database Stored Procedures and </a:t>
            </a:r>
            <a:r>
              <a:rPr lang="en-US" altLang="en-US" sz="3000" dirty="0" smtClean="0"/>
              <a:t>Functions </a:t>
            </a:r>
            <a:r>
              <a:rPr lang="en-US" altLang="en-US" sz="2000" b="0" dirty="0" smtClean="0"/>
              <a:t>(3 of 3)</a:t>
            </a:r>
            <a:endParaRPr lang="en-IN" sz="2000" b="0" dirty="0"/>
          </a:p>
        </p:txBody>
      </p:sp>
      <p:sp>
        <p:nvSpPr>
          <p:cNvPr id="3" name="Text Placeholder 2"/>
          <p:cNvSpPr>
            <a:spLocks noGrp="1"/>
          </p:cNvSpPr>
          <p:nvPr>
            <p:ph type="body" idx="1"/>
          </p:nvPr>
        </p:nvSpPr>
        <p:spPr>
          <a:xfrm>
            <a:off x="457200" y="1600201"/>
            <a:ext cx="8229600" cy="1941286"/>
          </a:xfrm>
        </p:spPr>
        <p:txBody>
          <a:bodyPr/>
          <a:lstStyle/>
          <a:p>
            <a:pPr>
              <a:defRPr/>
            </a:pPr>
            <a:r>
              <a:rPr lang="en-US" dirty="0"/>
              <a:t>Each parameter has parameter </a:t>
            </a:r>
            <a:r>
              <a:rPr lang="en-US" dirty="0" smtClean="0"/>
              <a:t>type</a:t>
            </a:r>
            <a:endParaRPr lang="en-US" dirty="0"/>
          </a:p>
          <a:p>
            <a:pPr lvl="1">
              <a:defRPr/>
            </a:pPr>
            <a:r>
              <a:rPr lang="en-US" b="1" dirty="0"/>
              <a:t>Parameter type</a:t>
            </a:r>
            <a:r>
              <a:rPr lang="en-US" dirty="0"/>
              <a:t>: one of the </a:t>
            </a:r>
            <a:r>
              <a:rPr lang="en-US" dirty="0" smtClean="0"/>
              <a:t>S</a:t>
            </a:r>
            <a:r>
              <a:rPr lang="en-US" sz="100" dirty="0" smtClean="0"/>
              <a:t> </a:t>
            </a:r>
            <a:r>
              <a:rPr lang="en-US" dirty="0" smtClean="0"/>
              <a:t>Q</a:t>
            </a:r>
            <a:r>
              <a:rPr lang="en-US" sz="100" dirty="0" smtClean="0"/>
              <a:t> </a:t>
            </a:r>
            <a:r>
              <a:rPr lang="en-US" dirty="0" smtClean="0"/>
              <a:t>L </a:t>
            </a:r>
            <a:r>
              <a:rPr lang="en-US" dirty="0"/>
              <a:t>data types</a:t>
            </a:r>
          </a:p>
          <a:p>
            <a:pPr lvl="1">
              <a:defRPr/>
            </a:pPr>
            <a:r>
              <a:rPr lang="en-US" b="1" dirty="0"/>
              <a:t>Parameter mode</a:t>
            </a:r>
            <a:r>
              <a:rPr lang="en-US" dirty="0"/>
              <a:t>:</a:t>
            </a:r>
            <a:r>
              <a:rPr lang="en-US" b="1" dirty="0"/>
              <a:t> </a:t>
            </a:r>
            <a:r>
              <a:rPr lang="en-US" dirty="0">
                <a:latin typeface="Courier New" panose="02070309020205020404" pitchFamily="49" charset="0"/>
                <a:cs typeface="Courier New" panose="02070309020205020404" pitchFamily="49" charset="0"/>
              </a:rPr>
              <a:t>IN, OUT, </a:t>
            </a:r>
            <a:r>
              <a:rPr lang="en-US" dirty="0"/>
              <a:t>or </a:t>
            </a:r>
            <a:r>
              <a:rPr lang="en-US" dirty="0">
                <a:latin typeface="Courier New" panose="02070309020205020404" pitchFamily="49" charset="0"/>
                <a:cs typeface="Courier New" panose="02070309020205020404" pitchFamily="49" charset="0"/>
              </a:rPr>
              <a:t>INOUT</a:t>
            </a:r>
          </a:p>
          <a:p>
            <a:pPr>
              <a:defRPr/>
            </a:pPr>
            <a:r>
              <a:rPr lang="en-US" dirty="0"/>
              <a:t>Calling a stored </a:t>
            </a:r>
            <a:r>
              <a:rPr lang="en-US" dirty="0" smtClean="0"/>
              <a:t>procedure:</a:t>
            </a:r>
          </a:p>
        </p:txBody>
      </p:sp>
      <p:pic>
        <p:nvPicPr>
          <p:cNvPr id="6" name="Picture 5" descr="CALL less than sign procedure or function name greater than sign comma left parenthesis less than sign argument list greater than sign right parenthesis  semi colon"/>
          <p:cNvPicPr>
            <a:picLocks noChangeAspect="1"/>
          </p:cNvPicPr>
          <p:nvPr/>
        </p:nvPicPr>
        <p:blipFill>
          <a:blip r:embed="rId2"/>
          <a:stretch>
            <a:fillRect/>
          </a:stretch>
        </p:blipFill>
        <p:spPr>
          <a:xfrm>
            <a:off x="1057703" y="3640406"/>
            <a:ext cx="6389162" cy="1036410"/>
          </a:xfrm>
          <a:prstGeom prst="rect">
            <a:avLst/>
          </a:prstGeom>
        </p:spPr>
      </p:pic>
    </p:spTree>
    <p:extLst>
      <p:ext uri="{BB962C8B-B14F-4D97-AF65-F5344CB8AC3E}">
        <p14:creationId xmlns:p14="http://schemas.microsoft.com/office/powerpoint/2010/main" val="27985858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Bef>
                <a:spcPts val="1500"/>
              </a:spcBef>
            </a:pPr>
            <a:r>
              <a:rPr lang="en-US" altLang="en-US" sz="2800" dirty="0" smtClean="0"/>
              <a:t>S</a:t>
            </a:r>
            <a:r>
              <a:rPr lang="en-US" altLang="en-US" sz="100" dirty="0" smtClean="0"/>
              <a:t> </a:t>
            </a:r>
            <a:r>
              <a:rPr lang="en-US" altLang="en-US" sz="2800" dirty="0" smtClean="0"/>
              <a:t>Q</a:t>
            </a:r>
            <a:r>
              <a:rPr lang="en-US" altLang="en-US" sz="100" dirty="0" smtClean="0"/>
              <a:t> </a:t>
            </a:r>
            <a:r>
              <a:rPr lang="en-US" altLang="en-US" sz="2800" dirty="0" smtClean="0"/>
              <a:t>L/P</a:t>
            </a:r>
            <a:r>
              <a:rPr lang="en-US" altLang="en-US" sz="100" dirty="0" smtClean="0"/>
              <a:t> </a:t>
            </a:r>
            <a:r>
              <a:rPr lang="en-US" altLang="en-US" sz="2800" dirty="0" smtClean="0"/>
              <a:t>S</a:t>
            </a:r>
            <a:r>
              <a:rPr lang="en-US" altLang="en-US" sz="100" dirty="0" smtClean="0"/>
              <a:t> </a:t>
            </a:r>
            <a:r>
              <a:rPr lang="en-US" altLang="en-US" sz="2800" dirty="0" smtClean="0"/>
              <a:t>M</a:t>
            </a:r>
            <a:r>
              <a:rPr lang="en-US" altLang="en-US" sz="2800" dirty="0"/>
              <a:t>: Extending </a:t>
            </a:r>
            <a:r>
              <a:rPr lang="en-US" altLang="en-US" sz="2800" dirty="0" smtClean="0"/>
              <a:t>S</a:t>
            </a:r>
            <a:r>
              <a:rPr lang="en-US" altLang="en-US" sz="100" dirty="0" smtClean="0"/>
              <a:t> </a:t>
            </a:r>
            <a:r>
              <a:rPr lang="en-US" altLang="en-US" sz="2800" dirty="0" smtClean="0"/>
              <a:t>Q</a:t>
            </a:r>
            <a:r>
              <a:rPr lang="en-US" altLang="en-US" sz="100" dirty="0" smtClean="0"/>
              <a:t> </a:t>
            </a:r>
            <a:r>
              <a:rPr lang="en-US" altLang="en-US" sz="2800" dirty="0" smtClean="0"/>
              <a:t>L </a:t>
            </a:r>
            <a:r>
              <a:rPr lang="en-US" altLang="en-US" sz="2800" dirty="0"/>
              <a:t>for Specifying </a:t>
            </a:r>
            <a:r>
              <a:rPr lang="en-US" altLang="en-US" sz="2800" dirty="0" smtClean="0"/>
              <a:t>Persistent Stored Modules </a:t>
            </a:r>
            <a:r>
              <a:rPr lang="en-US" altLang="en-US" sz="2000" b="0" dirty="0" smtClean="0"/>
              <a:t>(1 of 2)</a:t>
            </a:r>
            <a:endParaRPr lang="en-IN" sz="2000" b="0" dirty="0"/>
          </a:p>
        </p:txBody>
      </p:sp>
      <p:sp>
        <p:nvSpPr>
          <p:cNvPr id="3" name="Text Placeholder 2"/>
          <p:cNvSpPr>
            <a:spLocks noGrp="1"/>
          </p:cNvSpPr>
          <p:nvPr>
            <p:ph type="body" idx="1"/>
          </p:nvPr>
        </p:nvSpPr>
        <p:spPr>
          <a:xfrm>
            <a:off x="457200" y="1600200"/>
            <a:ext cx="8229600" cy="571499"/>
          </a:xfrm>
        </p:spPr>
        <p:txBody>
          <a:bodyPr/>
          <a:lstStyle/>
          <a:p>
            <a:r>
              <a:rPr lang="en-US" altLang="en-US" dirty="0"/>
              <a:t>Conditional branching statement</a:t>
            </a:r>
            <a:r>
              <a:rPr lang="en-US" altLang="en-US" dirty="0" smtClean="0"/>
              <a:t>:</a:t>
            </a:r>
            <a:endParaRPr lang="en-US" altLang="en-US" dirty="0"/>
          </a:p>
        </p:txBody>
      </p:sp>
      <p:pic>
        <p:nvPicPr>
          <p:cNvPr id="4" name="Picture 3" descr="IF less than sign condition greater than sign THEN less than sign statement list greater than sign comma ELSEIF less than sign condition greater than sign THEN less than sign statement list greater than sign comma ellipse comma ELSEIF less than sign condition greater than sign THEN  less than sign statement list greater than sign comma ELSE less than sign statement list greater than sing comma END IF semi col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490" y="2331037"/>
            <a:ext cx="7405020" cy="2489839"/>
          </a:xfrm>
          <a:prstGeom prst="rect">
            <a:avLst/>
          </a:prstGeom>
        </p:spPr>
      </p:pic>
    </p:spTree>
    <p:extLst>
      <p:ext uri="{BB962C8B-B14F-4D97-AF65-F5344CB8AC3E}">
        <p14:creationId xmlns:p14="http://schemas.microsoft.com/office/powerpoint/2010/main" val="70597370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chor="b"/>
          <a:lstStyle/>
          <a:p>
            <a:r>
              <a:rPr lang="en-US" altLang="en-US" sz="2800" dirty="0"/>
              <a:t>S</a:t>
            </a:r>
            <a:r>
              <a:rPr lang="en-US" altLang="en-US" sz="100" dirty="0"/>
              <a:t> </a:t>
            </a:r>
            <a:r>
              <a:rPr lang="en-US" altLang="en-US" sz="2800" dirty="0"/>
              <a:t>Q</a:t>
            </a:r>
            <a:r>
              <a:rPr lang="en-US" altLang="en-US" sz="100" dirty="0"/>
              <a:t> </a:t>
            </a:r>
            <a:r>
              <a:rPr lang="en-US" altLang="en-US" sz="2800" dirty="0"/>
              <a:t>L/P</a:t>
            </a:r>
            <a:r>
              <a:rPr lang="en-US" altLang="en-US" sz="100" dirty="0"/>
              <a:t> </a:t>
            </a:r>
            <a:r>
              <a:rPr lang="en-US" altLang="en-US" sz="2800" dirty="0"/>
              <a:t>S</a:t>
            </a:r>
            <a:r>
              <a:rPr lang="en-US" altLang="en-US" sz="100" dirty="0"/>
              <a:t> </a:t>
            </a:r>
            <a:r>
              <a:rPr lang="en-US" altLang="en-US" sz="2800" dirty="0"/>
              <a:t>M: Extending S</a:t>
            </a:r>
            <a:r>
              <a:rPr lang="en-US" altLang="en-US" sz="100" dirty="0"/>
              <a:t> </a:t>
            </a:r>
            <a:r>
              <a:rPr lang="en-US" altLang="en-US" sz="2800" dirty="0"/>
              <a:t>Q</a:t>
            </a:r>
            <a:r>
              <a:rPr lang="en-US" altLang="en-US" sz="100" dirty="0"/>
              <a:t> </a:t>
            </a:r>
            <a:r>
              <a:rPr lang="en-US" altLang="en-US" sz="2800" dirty="0"/>
              <a:t>L for Specifying Persistent Stored Modules </a:t>
            </a:r>
            <a:r>
              <a:rPr lang="en-US" altLang="en-US" sz="2000" b="0" dirty="0" smtClean="0"/>
              <a:t>(2 </a:t>
            </a:r>
            <a:r>
              <a:rPr lang="en-US" altLang="en-US" sz="2000" b="0" dirty="0"/>
              <a:t>of 2)</a:t>
            </a:r>
            <a:endParaRPr lang="en-IN" sz="2800" dirty="0"/>
          </a:p>
        </p:txBody>
      </p:sp>
      <p:sp>
        <p:nvSpPr>
          <p:cNvPr id="3" name="Text Placeholder 2"/>
          <p:cNvSpPr>
            <a:spLocks noGrp="1"/>
          </p:cNvSpPr>
          <p:nvPr>
            <p:ph type="body" idx="1"/>
          </p:nvPr>
        </p:nvSpPr>
        <p:spPr>
          <a:xfrm>
            <a:off x="457200" y="1600201"/>
            <a:ext cx="8229600" cy="507999"/>
          </a:xfrm>
        </p:spPr>
        <p:txBody>
          <a:bodyPr/>
          <a:lstStyle/>
          <a:p>
            <a:r>
              <a:rPr lang="en-US" altLang="en-US" dirty="0"/>
              <a:t>Constructs for looping</a:t>
            </a:r>
            <a:endParaRPr lang="en-IN" dirty="0"/>
          </a:p>
        </p:txBody>
      </p:sp>
      <p:pic>
        <p:nvPicPr>
          <p:cNvPr id="7" name="Picture 3" descr="Query reads, Line 1. WHILE left angle bracket condition right angle bracket DO. Line 2, intended once Left angle bracket statement list right angle bracket. Line 3. END WHILE semicolon Line 4. REPEAT. Line 5, intended once. left angle bracket statement list right angle bracket. Line 6. UNTIL left angle bracket condition right angle bracket. Line7. END REPEAT semicol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227149"/>
            <a:ext cx="2819400" cy="2249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descr="Query reads, Line 1. FOR left angle bracket loop name right angle bracket AS left angle bracket cursor name right angle bracket CURSOR FOR left angle bracket query right angle bracket DO. Line 2, intended once. left angle bracket statement list right angle bracket. Line 3. END FOR semicol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562" y="4914900"/>
            <a:ext cx="7458075"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54002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7123471" cy="1097279"/>
          </a:xfrm>
        </p:spPr>
        <p:txBody>
          <a:bodyPr anchor="b"/>
          <a:lstStyle/>
          <a:p>
            <a:r>
              <a:rPr lang="en-IN" dirty="0"/>
              <a:t>Figure 10.14 Declaring a function </a:t>
            </a:r>
            <a:r>
              <a:rPr lang="en-IN" dirty="0" smtClean="0"/>
              <a:t>in</a:t>
            </a:r>
            <a:r>
              <a:rPr lang="en-IN" dirty="0"/>
              <a:t> </a:t>
            </a:r>
            <a:r>
              <a:rPr lang="en-IN" dirty="0" smtClean="0"/>
              <a:t>S</a:t>
            </a:r>
            <a:r>
              <a:rPr lang="en-IN" sz="100" dirty="0" smtClean="0"/>
              <a:t> </a:t>
            </a:r>
            <a:r>
              <a:rPr lang="en-IN" dirty="0" smtClean="0"/>
              <a:t>Q</a:t>
            </a:r>
            <a:r>
              <a:rPr lang="en-IN" sz="100" dirty="0" smtClean="0"/>
              <a:t> </a:t>
            </a:r>
            <a:r>
              <a:rPr lang="en-IN" dirty="0" smtClean="0"/>
              <a:t>L/P</a:t>
            </a:r>
            <a:r>
              <a:rPr lang="en-IN" sz="100" dirty="0" smtClean="0"/>
              <a:t> </a:t>
            </a:r>
            <a:r>
              <a:rPr lang="en-IN" dirty="0" smtClean="0"/>
              <a:t>S</a:t>
            </a:r>
            <a:r>
              <a:rPr lang="en-IN" sz="100" dirty="0" smtClean="0"/>
              <a:t> </a:t>
            </a:r>
            <a:r>
              <a:rPr lang="en-IN" dirty="0" smtClean="0"/>
              <a:t>M</a:t>
            </a:r>
            <a:endParaRPr lang="en-IN" dirty="0"/>
          </a:p>
        </p:txBody>
      </p:sp>
      <p:pic>
        <p:nvPicPr>
          <p:cNvPr id="5" name="Picture 3" descr="Computer code has 11 lines. The lines read as follows. Line 1. forward slash forward slash Function P S M 1 colon. Line 2. CREATE FUNCTION D e p t underscore size left parenthesis IN d e p t n o INTEGER right parenthesis. Line 3. RETURNS V A R C H A R left bracket 7 right bracket. Line 4. DECLARE No underscore of underscore e m p s INTEGER semicolon. Line 5. SELECT COUNT left parenthesis asterisk right parenthesis INTO No underscore of underscore e m p s. Line 6. FROM EMPLOYEE WHERE D, n o equals d e p t, n o semicolon. Line 7. IF No underscore of underscore e m p s right angle bracket 100 THEN RETURN double quote HUGE double quote. Line 8. ELSE IF No underscore of underscore e m p s right angle bracket 25 THEN RETURN double quote LARGE double quote. Line 9. ELSE IF No underscore of underscore e m p s right angle bracket 10 THEN RETURN double quote MEDIUM double quote. Line 10. ELSE RETURN double quote SMALL double quote. Line 11. END IF semicolo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737" y="1660208"/>
            <a:ext cx="8000526" cy="4080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0240572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Comparing </a:t>
            </a:r>
            <a:r>
              <a:rPr lang="en-US" altLang="en-US" dirty="0"/>
              <a:t>the Three </a:t>
            </a:r>
            <a:r>
              <a:rPr lang="en-US" altLang="en-US" dirty="0" smtClean="0"/>
              <a:t>Approaches </a:t>
            </a:r>
            <a:r>
              <a:rPr lang="en-US" altLang="en-US" sz="2000" b="0" dirty="0" smtClean="0"/>
              <a:t>(1 of 2)</a:t>
            </a:r>
            <a:endParaRPr lang="en-IN" sz="2000" b="0" dirty="0"/>
          </a:p>
        </p:txBody>
      </p:sp>
      <p:sp>
        <p:nvSpPr>
          <p:cNvPr id="4" name="Text Placeholder 3"/>
          <p:cNvSpPr>
            <a:spLocks noGrp="1"/>
          </p:cNvSpPr>
          <p:nvPr>
            <p:ph type="body" idx="1"/>
          </p:nvPr>
        </p:nvSpPr>
        <p:spPr/>
        <p:txBody>
          <a:bodyPr/>
          <a:lstStyle/>
          <a:p>
            <a:r>
              <a:rPr lang="en-US" altLang="en-US" dirty="0"/>
              <a:t>Embedded </a:t>
            </a:r>
            <a:r>
              <a:rPr lang="en-US" altLang="en-US" dirty="0" smtClean="0"/>
              <a:t>S</a:t>
            </a:r>
            <a:r>
              <a:rPr lang="en-US" altLang="en-US" sz="100" dirty="0" smtClean="0"/>
              <a:t> </a:t>
            </a:r>
            <a:r>
              <a:rPr lang="en-US" altLang="en-US" dirty="0" smtClean="0"/>
              <a:t>Q</a:t>
            </a:r>
            <a:r>
              <a:rPr lang="en-US" altLang="en-US" sz="100" dirty="0" smtClean="0"/>
              <a:t> </a:t>
            </a:r>
            <a:r>
              <a:rPr lang="en-US" altLang="en-US" dirty="0" smtClean="0"/>
              <a:t>L Approach</a:t>
            </a:r>
            <a:endParaRPr lang="en-US" altLang="en-US" dirty="0"/>
          </a:p>
          <a:p>
            <a:pPr lvl="1"/>
            <a:r>
              <a:rPr lang="en-US" altLang="en-US" dirty="0"/>
              <a:t>Query text checked for syntax errors and validated against database schema at compile time</a:t>
            </a:r>
          </a:p>
          <a:p>
            <a:pPr lvl="1"/>
            <a:r>
              <a:rPr lang="en-US" altLang="en-US" dirty="0"/>
              <a:t>For complex applications where queries have to be generated at runtime</a:t>
            </a:r>
          </a:p>
          <a:p>
            <a:pPr lvl="2"/>
            <a:r>
              <a:rPr lang="en-US" altLang="en-US" dirty="0"/>
              <a:t>Function call approach more suitable</a:t>
            </a:r>
            <a:endParaRPr lang="en-IN" dirty="0"/>
          </a:p>
        </p:txBody>
      </p:sp>
    </p:spTree>
    <p:extLst>
      <p:ext uri="{BB962C8B-B14F-4D97-AF65-F5344CB8AC3E}">
        <p14:creationId xmlns:p14="http://schemas.microsoft.com/office/powerpoint/2010/main" val="6398799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Comparing </a:t>
            </a:r>
            <a:r>
              <a:rPr lang="en-US" altLang="en-US" dirty="0"/>
              <a:t>the Three Approaches </a:t>
            </a:r>
            <a:r>
              <a:rPr lang="en-US" altLang="en-US" sz="2000" b="0" dirty="0"/>
              <a:t>(2 of 2)</a:t>
            </a:r>
            <a:endParaRPr lang="en-IN" dirty="0"/>
          </a:p>
        </p:txBody>
      </p:sp>
      <p:sp>
        <p:nvSpPr>
          <p:cNvPr id="3" name="Text Placeholder 2"/>
          <p:cNvSpPr>
            <a:spLocks noGrp="1"/>
          </p:cNvSpPr>
          <p:nvPr>
            <p:ph type="body" idx="1"/>
          </p:nvPr>
        </p:nvSpPr>
        <p:spPr/>
        <p:txBody>
          <a:bodyPr/>
          <a:lstStyle/>
          <a:p>
            <a:r>
              <a:rPr lang="en-US" altLang="en-US" dirty="0"/>
              <a:t>Library of Function Calls Approach</a:t>
            </a:r>
          </a:p>
          <a:p>
            <a:pPr lvl="1"/>
            <a:r>
              <a:rPr lang="en-US" altLang="en-US" dirty="0"/>
              <a:t>More flexibility</a:t>
            </a:r>
          </a:p>
          <a:p>
            <a:pPr lvl="1"/>
            <a:r>
              <a:rPr lang="en-US" altLang="en-US" dirty="0"/>
              <a:t>More complex programming</a:t>
            </a:r>
          </a:p>
          <a:p>
            <a:pPr lvl="1"/>
            <a:r>
              <a:rPr lang="en-US" altLang="en-US" dirty="0"/>
              <a:t>No checking of syntax done at compile time</a:t>
            </a:r>
          </a:p>
          <a:p>
            <a:r>
              <a:rPr lang="en-US" altLang="en-US" dirty="0"/>
              <a:t>Database Programming Language Approach</a:t>
            </a:r>
          </a:p>
          <a:p>
            <a:pPr lvl="1"/>
            <a:r>
              <a:rPr lang="en-US" altLang="en-US" dirty="0"/>
              <a:t>Does not suffer from the impedance mismatch problem</a:t>
            </a:r>
          </a:p>
          <a:p>
            <a:pPr lvl="1"/>
            <a:r>
              <a:rPr lang="en-US" altLang="en-US" dirty="0"/>
              <a:t>Programmers must learn a new language</a:t>
            </a:r>
            <a:endParaRPr lang="en-IN" dirty="0"/>
          </a:p>
        </p:txBody>
      </p:sp>
    </p:spTree>
    <p:extLst>
      <p:ext uri="{BB962C8B-B14F-4D97-AF65-F5344CB8AC3E}">
        <p14:creationId xmlns:p14="http://schemas.microsoft.com/office/powerpoint/2010/main" val="47154240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Summary</a:t>
            </a:r>
            <a:endParaRPr lang="en-IN" dirty="0"/>
          </a:p>
        </p:txBody>
      </p:sp>
      <p:sp>
        <p:nvSpPr>
          <p:cNvPr id="3" name="Text Placeholder 2"/>
          <p:cNvSpPr>
            <a:spLocks noGrp="1"/>
          </p:cNvSpPr>
          <p:nvPr>
            <p:ph type="body" idx="1"/>
          </p:nvPr>
        </p:nvSpPr>
        <p:spPr/>
        <p:txBody>
          <a:bodyPr/>
          <a:lstStyle/>
          <a:p>
            <a:r>
              <a:rPr lang="en-US" altLang="en-US" dirty="0"/>
              <a:t>Techniques for database programming</a:t>
            </a:r>
          </a:p>
          <a:p>
            <a:pPr lvl="1"/>
            <a:r>
              <a:rPr lang="en-US" altLang="en-US" dirty="0"/>
              <a:t>Embedded </a:t>
            </a:r>
            <a:r>
              <a:rPr lang="en-US" altLang="en-US" dirty="0" smtClean="0"/>
              <a:t>S</a:t>
            </a:r>
            <a:r>
              <a:rPr lang="en-US" altLang="en-US" sz="100" dirty="0" smtClean="0"/>
              <a:t> </a:t>
            </a:r>
            <a:r>
              <a:rPr lang="en-US" altLang="en-US" dirty="0" smtClean="0"/>
              <a:t>Q</a:t>
            </a:r>
            <a:r>
              <a:rPr lang="en-US" altLang="en-US" sz="100" dirty="0" smtClean="0"/>
              <a:t> </a:t>
            </a:r>
            <a:r>
              <a:rPr lang="en-US" altLang="en-US" dirty="0" smtClean="0"/>
              <a:t>L</a:t>
            </a:r>
            <a:endParaRPr lang="en-US" altLang="en-US" dirty="0"/>
          </a:p>
          <a:p>
            <a:pPr lvl="1"/>
            <a:r>
              <a:rPr lang="en-US" altLang="en-US" dirty="0" smtClean="0"/>
              <a:t>S</a:t>
            </a:r>
            <a:r>
              <a:rPr lang="en-US" altLang="en-US" sz="100" dirty="0" smtClean="0"/>
              <a:t> </a:t>
            </a:r>
            <a:r>
              <a:rPr lang="en-US" altLang="en-US" dirty="0" smtClean="0"/>
              <a:t>Q</a:t>
            </a:r>
            <a:r>
              <a:rPr lang="en-US" altLang="en-US" sz="100" dirty="0" smtClean="0"/>
              <a:t> </a:t>
            </a:r>
            <a:r>
              <a:rPr lang="en-US" altLang="en-US" dirty="0" smtClean="0"/>
              <a:t>L</a:t>
            </a:r>
            <a:r>
              <a:rPr lang="en-US" altLang="en-US" sz="100" dirty="0" smtClean="0"/>
              <a:t> </a:t>
            </a:r>
            <a:r>
              <a:rPr lang="en-US" altLang="en-US" dirty="0" smtClean="0"/>
              <a:t>J</a:t>
            </a:r>
            <a:endParaRPr lang="en-US" altLang="en-US" dirty="0"/>
          </a:p>
          <a:p>
            <a:pPr lvl="1"/>
            <a:r>
              <a:rPr lang="en-US" altLang="en-US" dirty="0"/>
              <a:t>Function call </a:t>
            </a:r>
            <a:r>
              <a:rPr lang="en-US" altLang="en-US" dirty="0" smtClean="0"/>
              <a:t>libraries</a:t>
            </a:r>
            <a:endParaRPr lang="en-US" altLang="en-US" dirty="0"/>
          </a:p>
          <a:p>
            <a:pPr lvl="1"/>
            <a:r>
              <a:rPr lang="en-US" altLang="en-US" dirty="0" smtClean="0"/>
              <a:t>S</a:t>
            </a:r>
            <a:r>
              <a:rPr lang="en-US" altLang="en-US" sz="100" dirty="0" smtClean="0"/>
              <a:t> </a:t>
            </a:r>
            <a:r>
              <a:rPr lang="en-US" altLang="en-US" dirty="0" smtClean="0"/>
              <a:t>Q</a:t>
            </a:r>
            <a:r>
              <a:rPr lang="en-US" altLang="en-US" sz="100" dirty="0" smtClean="0"/>
              <a:t> </a:t>
            </a:r>
            <a:r>
              <a:rPr lang="en-US" altLang="en-US" dirty="0" smtClean="0"/>
              <a:t>L/C</a:t>
            </a:r>
            <a:r>
              <a:rPr lang="en-US" altLang="en-US" sz="100" dirty="0" smtClean="0"/>
              <a:t> </a:t>
            </a:r>
            <a:r>
              <a:rPr lang="en-US" altLang="en-US" dirty="0" smtClean="0"/>
              <a:t>L</a:t>
            </a:r>
            <a:r>
              <a:rPr lang="en-US" altLang="en-US" sz="100" dirty="0" smtClean="0"/>
              <a:t> </a:t>
            </a:r>
            <a:r>
              <a:rPr lang="en-US" altLang="en-US" dirty="0" smtClean="0"/>
              <a:t>I </a:t>
            </a:r>
            <a:r>
              <a:rPr lang="en-US" altLang="en-US" dirty="0"/>
              <a:t>standard</a:t>
            </a:r>
          </a:p>
          <a:p>
            <a:pPr lvl="1"/>
            <a:r>
              <a:rPr lang="en-US" altLang="en-US" dirty="0" smtClean="0"/>
              <a:t>J</a:t>
            </a:r>
            <a:r>
              <a:rPr lang="en-US" altLang="en-US" sz="100" dirty="0" smtClean="0"/>
              <a:t> </a:t>
            </a:r>
            <a:r>
              <a:rPr lang="en-US" altLang="en-US" dirty="0" smtClean="0"/>
              <a:t>D</a:t>
            </a:r>
            <a:r>
              <a:rPr lang="en-US" altLang="en-US" sz="100" dirty="0" smtClean="0"/>
              <a:t> </a:t>
            </a:r>
            <a:r>
              <a:rPr lang="en-US" altLang="en-US" dirty="0" smtClean="0"/>
              <a:t>B</a:t>
            </a:r>
            <a:r>
              <a:rPr lang="en-US" altLang="en-US" sz="100" dirty="0" smtClean="0"/>
              <a:t> </a:t>
            </a:r>
            <a:r>
              <a:rPr lang="en-US" altLang="en-US" dirty="0" smtClean="0"/>
              <a:t>C </a:t>
            </a:r>
            <a:r>
              <a:rPr lang="en-US" altLang="en-US" dirty="0"/>
              <a:t>class library</a:t>
            </a:r>
          </a:p>
          <a:p>
            <a:pPr lvl="1"/>
            <a:r>
              <a:rPr lang="en-US" altLang="en-US" dirty="0"/>
              <a:t>Stored procedures</a:t>
            </a:r>
          </a:p>
          <a:p>
            <a:pPr lvl="1"/>
            <a:r>
              <a:rPr lang="en-US" altLang="en-US" dirty="0" smtClean="0"/>
              <a:t>S</a:t>
            </a:r>
            <a:r>
              <a:rPr lang="en-US" altLang="en-US" sz="100" dirty="0" smtClean="0"/>
              <a:t> </a:t>
            </a:r>
            <a:r>
              <a:rPr lang="en-US" altLang="en-US" dirty="0" smtClean="0"/>
              <a:t>Q</a:t>
            </a:r>
            <a:r>
              <a:rPr lang="en-US" altLang="en-US" sz="100" dirty="0" smtClean="0"/>
              <a:t> </a:t>
            </a:r>
            <a:r>
              <a:rPr lang="en-US" altLang="en-US" dirty="0" smtClean="0"/>
              <a:t>L/P</a:t>
            </a:r>
            <a:r>
              <a:rPr lang="en-US" altLang="en-US" sz="100" dirty="0" smtClean="0"/>
              <a:t> </a:t>
            </a:r>
            <a:r>
              <a:rPr lang="en-US" altLang="en-US" dirty="0" smtClean="0"/>
              <a:t>S</a:t>
            </a:r>
            <a:r>
              <a:rPr lang="en-US" altLang="en-US" sz="100" dirty="0" smtClean="0"/>
              <a:t> </a:t>
            </a:r>
            <a:r>
              <a:rPr lang="en-US" altLang="en-US" dirty="0" smtClean="0"/>
              <a:t>M</a:t>
            </a:r>
            <a:endParaRPr lang="en-IN" dirty="0"/>
          </a:p>
        </p:txBody>
      </p:sp>
    </p:spTree>
    <p:extLst>
      <p:ext uri="{BB962C8B-B14F-4D97-AF65-F5344CB8AC3E}">
        <p14:creationId xmlns:p14="http://schemas.microsoft.com/office/powerpoint/2010/main" val="17863777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lt2"/>
                </a:solidFill>
              </a:rPr>
              <a:t>Copyright</a:t>
            </a:r>
            <a:endParaRPr lang="en-US" dirty="0"/>
          </a:p>
        </p:txBody>
      </p:sp>
      <p:pic>
        <p:nvPicPr>
          <p:cNvPr id="4"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srcRect/>
          <a:stretch>
            <a:fillRect/>
          </a:stretch>
        </p:blipFill>
        <p:spPr bwMode="auto">
          <a:xfrm>
            <a:off x="860425" y="2310096"/>
            <a:ext cx="7423150" cy="2438400"/>
          </a:xfrm>
          <a:prstGeom prst="rect">
            <a:avLst/>
          </a:prstGeom>
          <a:noFill/>
          <a:ln w="9525">
            <a:noFill/>
            <a:miter lim="800000"/>
            <a:headEnd/>
            <a:tailEnd/>
          </a:ln>
        </p:spPr>
      </p:pic>
    </p:spTree>
    <p:extLst>
      <p:ext uri="{BB962C8B-B14F-4D97-AF65-F5344CB8AC3E}">
        <p14:creationId xmlns:p14="http://schemas.microsoft.com/office/powerpoint/2010/main" val="7270236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t>Approaches to Database </a:t>
            </a:r>
            <a:r>
              <a:rPr lang="en-US" altLang="en-US" sz="3200" dirty="0" smtClean="0"/>
              <a:t>Programming </a:t>
            </a:r>
            <a:r>
              <a:rPr lang="en-US" altLang="en-US" sz="2000" b="0" dirty="0" smtClean="0"/>
              <a:t>(1 of 2)</a:t>
            </a:r>
            <a:endParaRPr lang="en-IN" sz="2000" b="0" dirty="0"/>
          </a:p>
        </p:txBody>
      </p:sp>
      <p:sp>
        <p:nvSpPr>
          <p:cNvPr id="3" name="Text Placeholder 2"/>
          <p:cNvSpPr>
            <a:spLocks noGrp="1"/>
          </p:cNvSpPr>
          <p:nvPr>
            <p:ph type="body" idx="1"/>
          </p:nvPr>
        </p:nvSpPr>
        <p:spPr/>
        <p:txBody>
          <a:bodyPr/>
          <a:lstStyle/>
          <a:p>
            <a:r>
              <a:rPr lang="en-IN" b="1" dirty="0"/>
              <a:t>Embedding</a:t>
            </a:r>
            <a:r>
              <a:rPr lang="en-IN" dirty="0"/>
              <a:t> database commands in a general-purpose programming language</a:t>
            </a:r>
          </a:p>
          <a:p>
            <a:pPr lvl="1"/>
            <a:r>
              <a:rPr lang="en-IN" dirty="0"/>
              <a:t>Database statements identified by a special prefix</a:t>
            </a:r>
          </a:p>
          <a:p>
            <a:pPr lvl="1"/>
            <a:r>
              <a:rPr lang="en-IN" b="1" dirty="0"/>
              <a:t>Precompiler</a:t>
            </a:r>
            <a:r>
              <a:rPr lang="en-IN" dirty="0"/>
              <a:t> or </a:t>
            </a:r>
            <a:r>
              <a:rPr lang="en-IN" b="1" dirty="0"/>
              <a:t>preprocessor</a:t>
            </a:r>
            <a:r>
              <a:rPr lang="en-IN" dirty="0"/>
              <a:t> scans the source program </a:t>
            </a:r>
            <a:r>
              <a:rPr lang="en-IN" dirty="0" smtClean="0"/>
              <a:t>code</a:t>
            </a:r>
            <a:endParaRPr lang="en-IN" dirty="0"/>
          </a:p>
          <a:p>
            <a:pPr lvl="2"/>
            <a:r>
              <a:rPr lang="en-IN" dirty="0"/>
              <a:t>Identify database statements and extract them for processing by the </a:t>
            </a:r>
            <a:r>
              <a:rPr lang="en-IN" dirty="0" smtClean="0"/>
              <a:t>D</a:t>
            </a:r>
            <a:r>
              <a:rPr lang="en-IN" sz="100" dirty="0" smtClean="0"/>
              <a:t> </a:t>
            </a:r>
            <a:r>
              <a:rPr lang="en-IN" dirty="0" smtClean="0"/>
              <a:t>B</a:t>
            </a:r>
            <a:r>
              <a:rPr lang="en-IN" sz="100" dirty="0" smtClean="0"/>
              <a:t> </a:t>
            </a:r>
            <a:r>
              <a:rPr lang="en-IN" dirty="0" smtClean="0"/>
              <a:t>M</a:t>
            </a:r>
            <a:r>
              <a:rPr lang="en-IN" sz="100" dirty="0" smtClean="0"/>
              <a:t> </a:t>
            </a:r>
            <a:r>
              <a:rPr lang="en-IN" dirty="0" smtClean="0"/>
              <a:t>S</a:t>
            </a:r>
            <a:endParaRPr lang="en-IN" dirty="0"/>
          </a:p>
          <a:p>
            <a:pPr lvl="1"/>
            <a:r>
              <a:rPr lang="en-IN" dirty="0"/>
              <a:t>Called </a:t>
            </a:r>
            <a:r>
              <a:rPr lang="en-IN" b="1" dirty="0"/>
              <a:t>embedded </a:t>
            </a:r>
            <a:r>
              <a:rPr lang="en-IN" b="1" dirty="0" smtClean="0"/>
              <a:t>S</a:t>
            </a:r>
            <a:r>
              <a:rPr lang="en-IN" sz="100" b="1" dirty="0" smtClean="0"/>
              <a:t> </a:t>
            </a:r>
            <a:r>
              <a:rPr lang="en-IN" b="1" dirty="0" smtClean="0"/>
              <a:t>Q</a:t>
            </a:r>
            <a:r>
              <a:rPr lang="en-IN" sz="100" b="1" dirty="0" smtClean="0"/>
              <a:t> </a:t>
            </a:r>
            <a:r>
              <a:rPr lang="en-IN" b="1" dirty="0" smtClean="0"/>
              <a:t>L</a:t>
            </a:r>
            <a:endParaRPr lang="en-IN" b="1" dirty="0"/>
          </a:p>
        </p:txBody>
      </p:sp>
    </p:spTree>
    <p:extLst>
      <p:ext uri="{BB962C8B-B14F-4D97-AF65-F5344CB8AC3E}">
        <p14:creationId xmlns:p14="http://schemas.microsoft.com/office/powerpoint/2010/main" val="6039945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sz="3200" dirty="0"/>
              <a:t>Approaches to Database </a:t>
            </a:r>
            <a:r>
              <a:rPr lang="en-US" altLang="en-US" sz="3200" dirty="0" smtClean="0"/>
              <a:t>Programming </a:t>
            </a:r>
            <a:r>
              <a:rPr lang="en-US" altLang="en-US" sz="2000" b="0" dirty="0" smtClean="0"/>
              <a:t>(2 of 2)</a:t>
            </a:r>
            <a:endParaRPr lang="en-IN" sz="2000" b="0" dirty="0"/>
          </a:p>
        </p:txBody>
      </p:sp>
      <p:sp>
        <p:nvSpPr>
          <p:cNvPr id="3" name="Text Placeholder 2"/>
          <p:cNvSpPr>
            <a:spLocks noGrp="1"/>
          </p:cNvSpPr>
          <p:nvPr>
            <p:ph type="body" idx="1"/>
          </p:nvPr>
        </p:nvSpPr>
        <p:spPr/>
        <p:txBody>
          <a:bodyPr/>
          <a:lstStyle/>
          <a:p>
            <a:r>
              <a:rPr lang="en-IN" dirty="0"/>
              <a:t>Using a library of database functions</a:t>
            </a:r>
          </a:p>
          <a:p>
            <a:pPr lvl="1"/>
            <a:r>
              <a:rPr lang="en-IN" b="1" dirty="0"/>
              <a:t>Library of functions</a:t>
            </a:r>
            <a:r>
              <a:rPr lang="en-IN" dirty="0"/>
              <a:t> available to the host programming </a:t>
            </a:r>
            <a:r>
              <a:rPr lang="en-IN" dirty="0" smtClean="0"/>
              <a:t>language</a:t>
            </a:r>
            <a:endParaRPr lang="en-IN" dirty="0"/>
          </a:p>
          <a:p>
            <a:pPr lvl="1"/>
            <a:r>
              <a:rPr lang="en-IN" b="1" dirty="0"/>
              <a:t>Application programming interface (</a:t>
            </a:r>
            <a:r>
              <a:rPr lang="en-IN" b="1" dirty="0" smtClean="0"/>
              <a:t>A</a:t>
            </a:r>
            <a:r>
              <a:rPr lang="en-IN" sz="100" b="1" dirty="0" smtClean="0"/>
              <a:t> </a:t>
            </a:r>
            <a:r>
              <a:rPr lang="en-IN" b="1" dirty="0" smtClean="0"/>
              <a:t>P</a:t>
            </a:r>
            <a:r>
              <a:rPr lang="en-IN" sz="100" b="1" dirty="0" smtClean="0"/>
              <a:t> </a:t>
            </a:r>
            <a:r>
              <a:rPr lang="en-IN" b="1" dirty="0" smtClean="0"/>
              <a:t>I</a:t>
            </a:r>
            <a:r>
              <a:rPr lang="en-IN" b="1" dirty="0"/>
              <a:t>)</a:t>
            </a:r>
          </a:p>
          <a:p>
            <a:r>
              <a:rPr lang="en-IN" dirty="0"/>
              <a:t>Designing a brand-new language</a:t>
            </a:r>
          </a:p>
          <a:p>
            <a:pPr lvl="1"/>
            <a:r>
              <a:rPr lang="en-IN" b="1" dirty="0"/>
              <a:t>Database programming language</a:t>
            </a:r>
            <a:r>
              <a:rPr lang="en-IN" dirty="0"/>
              <a:t> designed from </a:t>
            </a:r>
            <a:r>
              <a:rPr lang="en-IN" dirty="0" smtClean="0"/>
              <a:t>scratch</a:t>
            </a:r>
            <a:endParaRPr lang="en-IN" dirty="0"/>
          </a:p>
          <a:p>
            <a:r>
              <a:rPr lang="en-IN" dirty="0"/>
              <a:t>First two approaches are more common</a:t>
            </a:r>
          </a:p>
        </p:txBody>
      </p:sp>
    </p:spTree>
    <p:extLst>
      <p:ext uri="{BB962C8B-B14F-4D97-AF65-F5344CB8AC3E}">
        <p14:creationId xmlns:p14="http://schemas.microsoft.com/office/powerpoint/2010/main" val="29117265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Impedance Mismatch</a:t>
            </a:r>
            <a:endParaRPr lang="en-IN" dirty="0"/>
          </a:p>
        </p:txBody>
      </p:sp>
      <p:sp>
        <p:nvSpPr>
          <p:cNvPr id="3" name="Text Placeholder 2"/>
          <p:cNvSpPr>
            <a:spLocks noGrp="1"/>
          </p:cNvSpPr>
          <p:nvPr>
            <p:ph type="body" idx="1"/>
          </p:nvPr>
        </p:nvSpPr>
        <p:spPr/>
        <p:txBody>
          <a:bodyPr/>
          <a:lstStyle/>
          <a:p>
            <a:r>
              <a:rPr lang="en-IN" dirty="0"/>
              <a:t>Differences between database model and programming language model</a:t>
            </a:r>
          </a:p>
          <a:p>
            <a:r>
              <a:rPr lang="en-IN" b="1" dirty="0"/>
              <a:t>Binding</a:t>
            </a:r>
            <a:r>
              <a:rPr lang="en-IN" dirty="0"/>
              <a:t> for each host programming </a:t>
            </a:r>
            <a:r>
              <a:rPr lang="en-IN" dirty="0" smtClean="0"/>
              <a:t>language</a:t>
            </a:r>
            <a:endParaRPr lang="en-IN" dirty="0"/>
          </a:p>
          <a:p>
            <a:pPr lvl="1"/>
            <a:r>
              <a:rPr lang="en-IN" dirty="0"/>
              <a:t>Specifies for each attribute type the compatible programming language types</a:t>
            </a:r>
          </a:p>
          <a:p>
            <a:r>
              <a:rPr lang="en-IN" dirty="0"/>
              <a:t>Cursor or iterator variable</a:t>
            </a:r>
          </a:p>
          <a:p>
            <a:pPr lvl="1"/>
            <a:r>
              <a:rPr lang="en-IN" dirty="0"/>
              <a:t>Loop over the tuples in a query result</a:t>
            </a:r>
          </a:p>
        </p:txBody>
      </p:sp>
    </p:spTree>
    <p:extLst>
      <p:ext uri="{BB962C8B-B14F-4D97-AF65-F5344CB8AC3E}">
        <p14:creationId xmlns:p14="http://schemas.microsoft.com/office/powerpoint/2010/main" val="18252577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Typical Sequence of Interaction in Database Programming</a:t>
            </a:r>
            <a:endParaRPr lang="en-IN" dirty="0"/>
          </a:p>
        </p:txBody>
      </p:sp>
      <p:sp>
        <p:nvSpPr>
          <p:cNvPr id="3" name="Text Placeholder 2"/>
          <p:cNvSpPr>
            <a:spLocks noGrp="1"/>
          </p:cNvSpPr>
          <p:nvPr>
            <p:ph type="body" idx="1"/>
          </p:nvPr>
        </p:nvSpPr>
        <p:spPr/>
        <p:txBody>
          <a:bodyPr/>
          <a:lstStyle/>
          <a:p>
            <a:r>
              <a:rPr lang="en-IN" dirty="0"/>
              <a:t>Open a connection to database server</a:t>
            </a:r>
          </a:p>
          <a:p>
            <a:r>
              <a:rPr lang="en-IN" dirty="0"/>
              <a:t>Interact with database by submitting queries, updates, and other database commands</a:t>
            </a:r>
          </a:p>
          <a:p>
            <a:r>
              <a:rPr lang="en-IN" dirty="0"/>
              <a:t>Terminate or close connection to database</a:t>
            </a:r>
          </a:p>
        </p:txBody>
      </p:sp>
    </p:spTree>
    <p:extLst>
      <p:ext uri="{BB962C8B-B14F-4D97-AF65-F5344CB8AC3E}">
        <p14:creationId xmlns:p14="http://schemas.microsoft.com/office/powerpoint/2010/main" val="794661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1"/>
            <a:ext cx="8229600" cy="1097279"/>
          </a:xfrm>
        </p:spPr>
        <p:txBody>
          <a:bodyPr/>
          <a:lstStyle/>
          <a:p>
            <a:r>
              <a:rPr lang="en-US" altLang="en-US" dirty="0" smtClean="0"/>
              <a:t>Embedded S</a:t>
            </a:r>
            <a:r>
              <a:rPr lang="en-US" altLang="en-US" sz="100" dirty="0" smtClean="0"/>
              <a:t> </a:t>
            </a:r>
            <a:r>
              <a:rPr lang="en-US" altLang="en-US" dirty="0" smtClean="0"/>
              <a:t>Q</a:t>
            </a:r>
            <a:r>
              <a:rPr lang="en-US" altLang="en-US" sz="100" dirty="0" smtClean="0"/>
              <a:t> </a:t>
            </a:r>
            <a:r>
              <a:rPr lang="en-US" altLang="en-US" dirty="0" smtClean="0"/>
              <a:t>L</a:t>
            </a:r>
            <a:r>
              <a:rPr lang="en-US" altLang="en-US" dirty="0"/>
              <a:t>, Dynamic S</a:t>
            </a:r>
            <a:r>
              <a:rPr lang="en-US" altLang="en-US" sz="100" dirty="0"/>
              <a:t> </a:t>
            </a:r>
            <a:r>
              <a:rPr lang="en-US" altLang="en-US" dirty="0"/>
              <a:t>Q</a:t>
            </a:r>
            <a:r>
              <a:rPr lang="en-US" altLang="en-US" sz="100" dirty="0"/>
              <a:t> </a:t>
            </a:r>
            <a:r>
              <a:rPr lang="en-US" altLang="en-US" dirty="0"/>
              <a:t>L</a:t>
            </a:r>
            <a:r>
              <a:rPr lang="en-US" altLang="en-US" dirty="0" smtClean="0"/>
              <a:t>, </a:t>
            </a:r>
            <a:r>
              <a:rPr lang="en-US" altLang="en-US" dirty="0"/>
              <a:t>and S</a:t>
            </a:r>
            <a:r>
              <a:rPr lang="en-US" altLang="en-US" sz="100" dirty="0"/>
              <a:t> </a:t>
            </a:r>
            <a:r>
              <a:rPr lang="en-US" altLang="en-US" dirty="0"/>
              <a:t>Q</a:t>
            </a:r>
            <a:r>
              <a:rPr lang="en-US" altLang="en-US" sz="100" dirty="0"/>
              <a:t> </a:t>
            </a:r>
            <a:r>
              <a:rPr lang="en-US" altLang="en-US" dirty="0"/>
              <a:t>L</a:t>
            </a:r>
            <a:r>
              <a:rPr lang="en-US" altLang="en-US" sz="100" dirty="0"/>
              <a:t> </a:t>
            </a:r>
            <a:r>
              <a:rPr lang="en-US" altLang="en-US" dirty="0" smtClean="0"/>
              <a:t>J</a:t>
            </a:r>
            <a:endParaRPr lang="en-IN" dirty="0"/>
          </a:p>
        </p:txBody>
      </p:sp>
      <p:sp>
        <p:nvSpPr>
          <p:cNvPr id="3" name="Text Placeholder 2"/>
          <p:cNvSpPr>
            <a:spLocks noGrp="1"/>
          </p:cNvSpPr>
          <p:nvPr>
            <p:ph type="body" idx="1"/>
          </p:nvPr>
        </p:nvSpPr>
        <p:spPr/>
        <p:txBody>
          <a:bodyPr/>
          <a:lstStyle/>
          <a:p>
            <a:r>
              <a:rPr lang="en-IN" b="1" dirty="0"/>
              <a:t>Embedded S</a:t>
            </a:r>
            <a:r>
              <a:rPr lang="en-IN" sz="100" b="1" dirty="0"/>
              <a:t> </a:t>
            </a:r>
            <a:r>
              <a:rPr lang="en-IN" b="1" dirty="0"/>
              <a:t>Q</a:t>
            </a:r>
            <a:r>
              <a:rPr lang="en-IN" sz="100" b="1" dirty="0"/>
              <a:t> </a:t>
            </a:r>
            <a:r>
              <a:rPr lang="en-IN" b="1" dirty="0"/>
              <a:t>L</a:t>
            </a:r>
          </a:p>
          <a:p>
            <a:pPr lvl="1"/>
            <a:r>
              <a:rPr lang="en-IN" dirty="0"/>
              <a:t>C language</a:t>
            </a:r>
          </a:p>
          <a:p>
            <a:r>
              <a:rPr lang="en-IN" b="1" dirty="0" smtClean="0"/>
              <a:t>S</a:t>
            </a:r>
            <a:r>
              <a:rPr lang="en-IN" sz="100" b="1" dirty="0" smtClean="0"/>
              <a:t> </a:t>
            </a:r>
            <a:r>
              <a:rPr lang="en-IN" b="1" dirty="0" smtClean="0"/>
              <a:t>Q</a:t>
            </a:r>
            <a:r>
              <a:rPr lang="en-IN" sz="100" b="1" dirty="0" smtClean="0"/>
              <a:t> </a:t>
            </a:r>
            <a:r>
              <a:rPr lang="en-IN" b="1" dirty="0" smtClean="0"/>
              <a:t>L</a:t>
            </a:r>
            <a:r>
              <a:rPr lang="en-IN" sz="100" b="1" dirty="0" smtClean="0"/>
              <a:t> </a:t>
            </a:r>
            <a:r>
              <a:rPr lang="en-IN" b="1" dirty="0" smtClean="0"/>
              <a:t>J</a:t>
            </a:r>
          </a:p>
          <a:p>
            <a:pPr lvl="1"/>
            <a:r>
              <a:rPr lang="en-IN" dirty="0" smtClean="0"/>
              <a:t>Java language</a:t>
            </a:r>
          </a:p>
          <a:p>
            <a:r>
              <a:rPr lang="en-IN" dirty="0" smtClean="0"/>
              <a:t>Programming </a:t>
            </a:r>
            <a:r>
              <a:rPr lang="en-IN" dirty="0"/>
              <a:t>language called </a:t>
            </a:r>
            <a:r>
              <a:rPr lang="en-IN" b="1" dirty="0"/>
              <a:t>host language</a:t>
            </a:r>
          </a:p>
        </p:txBody>
      </p:sp>
    </p:spTree>
    <p:extLst>
      <p:ext uri="{BB962C8B-B14F-4D97-AF65-F5344CB8AC3E}">
        <p14:creationId xmlns:p14="http://schemas.microsoft.com/office/powerpoint/2010/main" val="2953308530"/>
      </p:ext>
    </p:extLst>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8581</TotalTime>
  <Words>1704</Words>
  <Application>Microsoft Office PowerPoint</Application>
  <PresentationFormat>On-screen Show (4:3)</PresentationFormat>
  <Paragraphs>220</Paragraphs>
  <Slides>47</Slides>
  <Notes>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47</vt:i4>
      </vt:variant>
    </vt:vector>
  </HeadingPairs>
  <TitlesOfParts>
    <vt:vector size="54" baseType="lpstr">
      <vt:lpstr>Arial</vt:lpstr>
      <vt:lpstr>Courier New</vt:lpstr>
      <vt:lpstr>Noto Sans Symbols</vt:lpstr>
      <vt:lpstr>Times New Roman</vt:lpstr>
      <vt:lpstr>Verdana</vt:lpstr>
      <vt:lpstr>508 Lecture</vt:lpstr>
      <vt:lpstr>1_508 Lecture</vt:lpstr>
      <vt:lpstr>Fundamentals of Database Systems</vt:lpstr>
      <vt:lpstr>Learning Objectives</vt:lpstr>
      <vt:lpstr>Introduction to S Q L Programming Techniques</vt:lpstr>
      <vt:lpstr>Database Programming: Techniques and Issues</vt:lpstr>
      <vt:lpstr>Approaches to Database Programming (1 of 2)</vt:lpstr>
      <vt:lpstr>Approaches to Database Programming (2 of 2)</vt:lpstr>
      <vt:lpstr>Impedance Mismatch</vt:lpstr>
      <vt:lpstr>Typical Sequence of Interaction in Database Programming</vt:lpstr>
      <vt:lpstr>Embedded S Q L, Dynamic S Q L, and S Q L J</vt:lpstr>
      <vt:lpstr>Retrieving Single Tuples with Embedded S Q L (1 of 4)</vt:lpstr>
      <vt:lpstr>Figure 10.1 C Program Variables Used in the Embedded S Q L Examples E1 and E2</vt:lpstr>
      <vt:lpstr>Retrieving Single Tuples with Embedded S Q L (2 of 4)</vt:lpstr>
      <vt:lpstr>Retrieving Single Tuples with Embedded S Q L (3 of 4)</vt:lpstr>
      <vt:lpstr>Retrieving Single Tuples with Embedded S Q L (4 of 4)</vt:lpstr>
      <vt:lpstr>Figure 10.2 Program Segment E1, a C Program Segment with Embedded S Q L</vt:lpstr>
      <vt:lpstr>Retrieving Multiple Tuples with Embedded S Q L Using Cursors (1 of 2)</vt:lpstr>
      <vt:lpstr>Figure 10.3 Program Segment E2, a C Program Segment That Uses Cursors with Embedded S Q L for Update Purposes</vt:lpstr>
      <vt:lpstr>Retrieving Multiple Tuples with Embedded S Q L Using Cursors (2 of 2)</vt:lpstr>
      <vt:lpstr>Specifying Queries at Runtime Using Dynamic S Q L</vt:lpstr>
      <vt:lpstr>Figure 10.4 Program Segment E3, a C Program Segment That Uses Dynamic S Q L for Updating a Table</vt:lpstr>
      <vt:lpstr>S Q L J: Embedding S Q L Commands in Java</vt:lpstr>
      <vt:lpstr>Figure 10.5 Importing Classes Needed for Including S Q L J in Java Programs in Oracle, and Establishing a Connection and Default Context</vt:lpstr>
      <vt:lpstr>Figure 10.6 Java Program Variables Used in S Q L J Examples J1 and J2</vt:lpstr>
      <vt:lpstr>Figure 10.7 Program Segment J1, a Java Program Segment with S Q L J</vt:lpstr>
      <vt:lpstr>Retrieving Multiple Tuples in S Q L J Using Iterators</vt:lpstr>
      <vt:lpstr>Figure 10.8 Program Segment J2A, a Java Program Segment That Uses a Named Iterator to Print Employee Information in a Particular Department</vt:lpstr>
      <vt:lpstr>Figure 10.9 Program Segment J2B, a Java Program Segment That Uses a Positional Iterator to Print Employee Information in a Particular Department</vt:lpstr>
      <vt:lpstr>Database Programming with Function Calls: S Q L/C L I &amp; J D B C</vt:lpstr>
      <vt:lpstr>S Q L/C L I: Using C as the Host Language (1 of 2)</vt:lpstr>
      <vt:lpstr>S Q L/C L I: Using C as the Host Language (2 of 2)</vt:lpstr>
      <vt:lpstr>Figure 10.10 Program Segment C L I 1, a C Program Segment with S Q L/C L I</vt:lpstr>
      <vt:lpstr>Figure 10.11 Program Segment C L I 2, a C Program Segment That Uses S Q L/C L I for a Query with a Collection of Tuples in Its Result</vt:lpstr>
      <vt:lpstr>J D B C: S Q L Function Calls for Java Programming (1 of 2)</vt:lpstr>
      <vt:lpstr>J D B C: S Q L Function Calls for Java Programming (2 of 2)</vt:lpstr>
      <vt:lpstr>Figure 10.12 Program Segment J D B C 1, a Java Program Segment with J D B C</vt:lpstr>
      <vt:lpstr>Figure 10.13 Program Segment J D B C 2, a Java Program Segment That Uses J D B C for a Query with a Collection of Tuples in Its Result</vt:lpstr>
      <vt:lpstr>Database Stored Procedures and S Q L/P S M</vt:lpstr>
      <vt:lpstr>Database Stored Procedures and Functions (1 of 3)</vt:lpstr>
      <vt:lpstr>Database Stored Procedures and Functions (2 of 3)</vt:lpstr>
      <vt:lpstr>Database Stored Procedures and Functions (3 of 3)</vt:lpstr>
      <vt:lpstr>S Q L/P S M: Extending S Q L for Specifying Persistent Stored Modules (1 of 2)</vt:lpstr>
      <vt:lpstr>S Q L/P S M: Extending S Q L for Specifying Persistent Stored Modules (2 of 2)</vt:lpstr>
      <vt:lpstr>Figure 10.14 Declaring a function in S Q L/P S M</vt:lpstr>
      <vt:lpstr>Comparing the Three Approaches (1 of 2)</vt:lpstr>
      <vt:lpstr>Comparing the Three Approaches (2 of 2)</vt:lpstr>
      <vt:lpstr>Summary</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Database Systems, 7e</dc:title>
  <dc:subject>Computer Science</dc:subject>
  <dc:creator>Elmasri/Navathe</dc:creator>
  <cp:keywords>Fundamentals of Database Systems</cp:keywords>
  <cp:lastModifiedBy>Pavendan, Pugalendi</cp:lastModifiedBy>
  <cp:revision>798</cp:revision>
  <dcterms:modified xsi:type="dcterms:W3CDTF">2018-05-08T09:29:44Z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